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48"/>
  </p:notesMasterIdLst>
  <p:sldIdLst>
    <p:sldId id="256" r:id="rId2"/>
    <p:sldId id="259" r:id="rId3"/>
    <p:sldId id="257" r:id="rId4"/>
    <p:sldId id="280" r:id="rId5"/>
    <p:sldId id="281" r:id="rId6"/>
    <p:sldId id="282" r:id="rId7"/>
    <p:sldId id="283" r:id="rId8"/>
    <p:sldId id="285" r:id="rId9"/>
    <p:sldId id="284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5" r:id="rId40"/>
    <p:sldId id="316" r:id="rId41"/>
    <p:sldId id="317" r:id="rId42"/>
    <p:sldId id="318" r:id="rId43"/>
    <p:sldId id="319" r:id="rId44"/>
    <p:sldId id="320" r:id="rId45"/>
    <p:sldId id="321" r:id="rId46"/>
    <p:sldId id="279" r:id="rId47"/>
  </p:sldIdLst>
  <p:sldSz cx="9144000" cy="5143500" type="screen16x9"/>
  <p:notesSz cx="6858000" cy="9144000"/>
  <p:embeddedFontLst>
    <p:embeddedFont>
      <p:font typeface="Poor Richard" panose="02080502050505020702" pitchFamily="18" charset="0"/>
      <p:regular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Arvo" panose="020B0604020202020204" charset="0"/>
      <p:regular r:id="rId54"/>
      <p:bold r:id="rId55"/>
      <p:italic r:id="rId56"/>
      <p:boldItalic r:id="rId57"/>
    </p:embeddedFont>
    <p:embeddedFont>
      <p:font typeface="Roboto Condensed Light" panose="020B0604020202020204" charset="0"/>
      <p:regular r:id="rId58"/>
      <p:bold r:id="rId59"/>
      <p:italic r:id="rId60"/>
      <p:boldItalic r:id="rId61"/>
    </p:embeddedFont>
    <p:embeddedFont>
      <p:font typeface="Roboto Condensed" panose="020B0604020202020204" charset="0"/>
      <p:regular r:id="rId62"/>
      <p:bold r:id="rId63"/>
      <p:italic r:id="rId64"/>
      <p:boldItalic r:id="rId65"/>
    </p:embeddedFont>
    <p:embeddedFont>
      <p:font typeface="SymbolPS" panose="020B0604020202020204"/>
      <p:regular r:id="rId6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C894E01A-1823-4EA0-BF62-D9FE81D70BF4}">
  <a:tblStyle styleId="{C894E01A-1823-4EA0-BF62-D9FE81D70BF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64" autoAdjust="0"/>
    <p:restoredTop sz="94660"/>
  </p:normalViewPr>
  <p:slideViewPr>
    <p:cSldViewPr snapToGrid="0">
      <p:cViewPr>
        <p:scale>
          <a:sx n="80" d="100"/>
          <a:sy n="80" d="100"/>
        </p:scale>
        <p:origin x="-426" y="2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63" Type="http://schemas.openxmlformats.org/officeDocument/2006/relationships/font" Target="fonts/font15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66" Type="http://schemas.openxmlformats.org/officeDocument/2006/relationships/font" Target="fonts/font1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61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8.fntdata"/><Relationship Id="rId64" Type="http://schemas.openxmlformats.org/officeDocument/2006/relationships/font" Target="fonts/font16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1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font" Target="fonts/font14.fntdata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400"/>
              <a:buChar char="●"/>
              <a:defRPr sz="1100"/>
            </a:lvl1pPr>
            <a:lvl2pPr lvl="1">
              <a:spcBef>
                <a:spcPts val="0"/>
              </a:spcBef>
              <a:buSzPts val="1400"/>
              <a:buChar char="○"/>
              <a:defRPr sz="1100"/>
            </a:lvl2pPr>
            <a:lvl3pPr lvl="2">
              <a:spcBef>
                <a:spcPts val="0"/>
              </a:spcBef>
              <a:buSzPts val="1400"/>
              <a:buChar char="■"/>
              <a:defRPr sz="1100"/>
            </a:lvl3pPr>
            <a:lvl4pPr lvl="3">
              <a:spcBef>
                <a:spcPts val="0"/>
              </a:spcBef>
              <a:buSzPts val="1400"/>
              <a:buChar char="●"/>
              <a:defRPr sz="1100"/>
            </a:lvl4pPr>
            <a:lvl5pPr lvl="4">
              <a:spcBef>
                <a:spcPts val="0"/>
              </a:spcBef>
              <a:buSzPts val="1400"/>
              <a:buChar char="○"/>
              <a:defRPr sz="1100"/>
            </a:lvl5pPr>
            <a:lvl6pPr lvl="5">
              <a:spcBef>
                <a:spcPts val="0"/>
              </a:spcBef>
              <a:buSzPts val="1400"/>
              <a:buChar char="■"/>
              <a:defRPr sz="1100"/>
            </a:lvl6pPr>
            <a:lvl7pPr lvl="6">
              <a:spcBef>
                <a:spcPts val="0"/>
              </a:spcBef>
              <a:buSzPts val="1400"/>
              <a:buChar char="●"/>
              <a:defRPr sz="1100"/>
            </a:lvl7pPr>
            <a:lvl8pPr lvl="7">
              <a:spcBef>
                <a:spcPts val="0"/>
              </a:spcBef>
              <a:buSzPts val="1400"/>
              <a:buChar char="○"/>
              <a:defRPr sz="1100"/>
            </a:lvl8pPr>
            <a:lvl9pPr lvl="8">
              <a:spcBef>
                <a:spcPts val="0"/>
              </a:spcBef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17367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3906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9856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6116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0208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3739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97788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6998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6583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6729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5809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73894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42279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31342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58554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43373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02947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80126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92065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38323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17540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75305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942252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57283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40484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238640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10459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616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50359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48037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08668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5195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842852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797542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85626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78204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359951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721438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695177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11035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3373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805995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128352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Shape 4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Shape 5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7544483" y="657775"/>
            <a:ext cx="1299300" cy="4329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Shape 11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12" name="Shape 1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Shape 14"/>
          <p:cNvGrpSpPr/>
          <p:nvPr/>
        </p:nvGrpSpPr>
        <p:grpSpPr>
          <a:xfrm rot="10800000" flipH="1">
            <a:off x="1" y="1090763"/>
            <a:ext cx="8847502" cy="2961975"/>
            <a:chOff x="-8178042" y="-4493254"/>
            <a:chExt cx="19483598" cy="6522736"/>
          </a:xfrm>
        </p:grpSpPr>
        <p:sp>
          <p:nvSpPr>
            <p:cNvPr id="15" name="Shape 15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Shape 16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Shape 17"/>
          <p:cNvGrpSpPr/>
          <p:nvPr/>
        </p:nvGrpSpPr>
        <p:grpSpPr>
          <a:xfrm>
            <a:off x="3677236" y="4278349"/>
            <a:ext cx="5480829" cy="432996"/>
            <a:chOff x="5582265" y="4646738"/>
            <a:chExt cx="5480829" cy="432996"/>
          </a:xfrm>
        </p:grpSpPr>
        <p:sp>
          <p:nvSpPr>
            <p:cNvPr id="18" name="Shape 18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grpSp>
          <p:nvGrpSpPr>
            <p:cNvPr id="19" name="Shape 19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Shape 20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1" name="Shape 21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  <p:sp>
        <p:nvSpPr>
          <p:cNvPr id="22" name="Shape 22"/>
          <p:cNvSpPr txBox="1">
            <a:spLocks noGrp="1"/>
          </p:cNvSpPr>
          <p:nvPr>
            <p:ph type="ctrTitle"/>
          </p:nvPr>
        </p:nvSpPr>
        <p:spPr>
          <a:xfrm>
            <a:off x="685800" y="1090750"/>
            <a:ext cx="5367900" cy="29619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ts val="4800"/>
              <a:buNone/>
              <a:defRPr sz="4800"/>
            </a:lvl1pPr>
            <a:lvl2pPr lvl="1" algn="ctr">
              <a:spcBef>
                <a:spcPts val="0"/>
              </a:spcBef>
              <a:buSzPts val="4800"/>
              <a:buNone/>
              <a:defRPr sz="4800"/>
            </a:lvl2pPr>
            <a:lvl3pPr lvl="2" algn="ctr">
              <a:spcBef>
                <a:spcPts val="0"/>
              </a:spcBef>
              <a:buSzPts val="4800"/>
              <a:buNone/>
              <a:defRPr sz="4800"/>
            </a:lvl3pPr>
            <a:lvl4pPr lvl="3" algn="ctr">
              <a:spcBef>
                <a:spcPts val="0"/>
              </a:spcBef>
              <a:buSzPts val="4800"/>
              <a:buNone/>
              <a:defRPr sz="4800"/>
            </a:lvl4pPr>
            <a:lvl5pPr lvl="4" algn="ctr">
              <a:spcBef>
                <a:spcPts val="0"/>
              </a:spcBef>
              <a:buSzPts val="4800"/>
              <a:buNone/>
              <a:defRPr sz="4800"/>
            </a:lvl5pPr>
            <a:lvl6pPr lvl="5" algn="ctr">
              <a:spcBef>
                <a:spcPts val="0"/>
              </a:spcBef>
              <a:buSzPts val="4800"/>
              <a:buNone/>
              <a:defRPr sz="4800"/>
            </a:lvl6pPr>
            <a:lvl7pPr lvl="6" algn="ctr">
              <a:spcBef>
                <a:spcPts val="0"/>
              </a:spcBef>
              <a:buSzPts val="4800"/>
              <a:buNone/>
              <a:defRPr sz="4800"/>
            </a:lvl7pPr>
            <a:lvl8pPr lvl="7" algn="ctr">
              <a:spcBef>
                <a:spcPts val="0"/>
              </a:spcBef>
              <a:buSzPts val="4800"/>
              <a:buNone/>
              <a:defRPr sz="4800"/>
            </a:lvl8pPr>
            <a:lvl9pPr lvl="8" algn="ctr">
              <a:spcBef>
                <a:spcPts val="0"/>
              </a:spcBef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5697214" y="2635519"/>
            <a:ext cx="889200" cy="2964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25" name="Shape 25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26" name="Shape 26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28" name="Shape 28"/>
          <p:cNvGrpSpPr/>
          <p:nvPr/>
        </p:nvGrpSpPr>
        <p:grpSpPr>
          <a:xfrm rot="10800000" flipH="1">
            <a:off x="-2" y="2924826"/>
            <a:ext cx="6589087" cy="2027268"/>
            <a:chOff x="-9894852" y="-4493254"/>
            <a:chExt cx="21200407" cy="6522740"/>
          </a:xfrm>
        </p:grpSpPr>
        <p:sp>
          <p:nvSpPr>
            <p:cNvPr id="29" name="Shape 29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0" name="Shape 30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31" name="Shape 31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32" name="Shape 32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grpSp>
          <p:nvGrpSpPr>
            <p:cNvPr id="33" name="Shape 3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Shape 34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35" name="Shape 35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36" name="Shape 36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Shape 37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38" name="Shape 38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  <p:sp>
        <p:nvSpPr>
          <p:cNvPr id="39" name="Shape 39"/>
          <p:cNvSpPr txBox="1">
            <a:spLocks noGrp="1"/>
          </p:cNvSpPr>
          <p:nvPr>
            <p:ph type="ctrTitle"/>
          </p:nvPr>
        </p:nvSpPr>
        <p:spPr>
          <a:xfrm>
            <a:off x="463525" y="2871148"/>
            <a:ext cx="4094400" cy="11598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rtl="0">
              <a:spcBef>
                <a:spcPts val="0"/>
              </a:spcBef>
              <a:buSzPts val="3000"/>
              <a:buNone/>
              <a:defRPr sz="3000"/>
            </a:lvl1pPr>
            <a:lvl2pPr lvl="1" rtl="0">
              <a:spcBef>
                <a:spcPts val="0"/>
              </a:spcBef>
              <a:buSzPts val="3000"/>
              <a:buNone/>
              <a:defRPr sz="3000"/>
            </a:lvl2pPr>
            <a:lvl3pPr lvl="2" rtl="0">
              <a:spcBef>
                <a:spcPts val="0"/>
              </a:spcBef>
              <a:buSzPts val="3000"/>
              <a:buNone/>
              <a:defRPr sz="3000"/>
            </a:lvl3pPr>
            <a:lvl4pPr lvl="3" rtl="0">
              <a:spcBef>
                <a:spcPts val="0"/>
              </a:spcBef>
              <a:buSzPts val="3000"/>
              <a:buNone/>
              <a:defRPr sz="3000"/>
            </a:lvl4pPr>
            <a:lvl5pPr lvl="4" rtl="0">
              <a:spcBef>
                <a:spcPts val="0"/>
              </a:spcBef>
              <a:buSzPts val="3000"/>
              <a:buNone/>
              <a:defRPr sz="3000"/>
            </a:lvl5pPr>
            <a:lvl6pPr lvl="5" rtl="0">
              <a:spcBef>
                <a:spcPts val="0"/>
              </a:spcBef>
              <a:buSzPts val="3000"/>
              <a:buNone/>
              <a:defRPr sz="3000"/>
            </a:lvl6pPr>
            <a:lvl7pPr lvl="6" rtl="0">
              <a:spcBef>
                <a:spcPts val="0"/>
              </a:spcBef>
              <a:buSzPts val="3000"/>
              <a:buNone/>
              <a:defRPr sz="3000"/>
            </a:lvl7pPr>
            <a:lvl8pPr lvl="7" rtl="0">
              <a:spcBef>
                <a:spcPts val="0"/>
              </a:spcBef>
              <a:buSzPts val="3000"/>
              <a:buNone/>
              <a:defRPr sz="3000"/>
            </a:lvl8pPr>
            <a:lvl9pPr lvl="8" rtl="0">
              <a:spcBef>
                <a:spcPts val="0"/>
              </a:spcBef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1pPr>
            <a:lvl2pPr lvl="1" rtl="0">
              <a:spcBef>
                <a:spcPts val="0"/>
              </a:spcBef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2pPr>
            <a:lvl3pPr lvl="2" rtl="0">
              <a:spcBef>
                <a:spcPts val="0"/>
              </a:spcBef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3pPr>
            <a:lvl4pPr lvl="3" rtl="0">
              <a:spcBef>
                <a:spcPts val="0"/>
              </a:spcBef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4pPr>
            <a:lvl5pPr lvl="4" rtl="0">
              <a:spcBef>
                <a:spcPts val="0"/>
              </a:spcBef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5pPr>
            <a:lvl6pPr lvl="5" rtl="0">
              <a:spcBef>
                <a:spcPts val="0"/>
              </a:spcBef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6pPr>
            <a:lvl7pPr lvl="6" rtl="0">
              <a:spcBef>
                <a:spcPts val="0"/>
              </a:spcBef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7pPr>
            <a:lvl8pPr lvl="7" rtl="0">
              <a:spcBef>
                <a:spcPts val="0"/>
              </a:spcBef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8pPr>
            <a:lvl9pPr lvl="8" rtl="0">
              <a:spcBef>
                <a:spcPts val="0"/>
              </a:spcBef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Shape 82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83" name="Shape 83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84" name="Shape 84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85" name="Shape 85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6" name="Shape 8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87" name="Shape 87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88" name="Shape 88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9" name="Shape 89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90" name="Shape 90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91" name="Shape 91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grpSp>
          <p:nvGrpSpPr>
            <p:cNvPr id="92" name="Shape 92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93" name="Shape 9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94" name="Shape 94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95" name="Shape 95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6" name="Shape 9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97" name="Shape 97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ts val="2000"/>
              <a:buNone/>
              <a:defRPr/>
            </a:lvl1pPr>
            <a:lvl2pPr lvl="1">
              <a:spcBef>
                <a:spcPts val="0"/>
              </a:spcBef>
              <a:buSzPts val="2000"/>
              <a:buNone/>
              <a:defRPr/>
            </a:lvl2pPr>
            <a:lvl3pPr lvl="2">
              <a:spcBef>
                <a:spcPts val="0"/>
              </a:spcBef>
              <a:buSzPts val="2000"/>
              <a:buNone/>
              <a:defRPr/>
            </a:lvl3pPr>
            <a:lvl4pPr lvl="3">
              <a:spcBef>
                <a:spcPts val="0"/>
              </a:spcBef>
              <a:buSzPts val="2000"/>
              <a:buNone/>
              <a:defRPr/>
            </a:lvl4pPr>
            <a:lvl5pPr lvl="4">
              <a:spcBef>
                <a:spcPts val="0"/>
              </a:spcBef>
              <a:buSzPts val="2000"/>
              <a:buNone/>
              <a:defRPr/>
            </a:lvl5pPr>
            <a:lvl6pPr lvl="5">
              <a:spcBef>
                <a:spcPts val="0"/>
              </a:spcBef>
              <a:buSzPts val="2000"/>
              <a:buNone/>
              <a:defRPr/>
            </a:lvl6pPr>
            <a:lvl7pPr lvl="6">
              <a:spcBef>
                <a:spcPts val="0"/>
              </a:spcBef>
              <a:buSzPts val="2000"/>
              <a:buNone/>
              <a:defRPr/>
            </a:lvl7pPr>
            <a:lvl8pPr lvl="7">
              <a:spcBef>
                <a:spcPts val="0"/>
              </a:spcBef>
              <a:buSzPts val="2000"/>
              <a:buNone/>
              <a:defRPr/>
            </a:lvl8pPr>
            <a:lvl9pPr lvl="8">
              <a:spcBef>
                <a:spcPts val="0"/>
              </a:spcBef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814275" y="1537988"/>
            <a:ext cx="3378300" cy="27243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000"/>
              <a:buChar char="▰"/>
              <a:defRPr sz="2000"/>
            </a:lvl1pPr>
            <a:lvl2pPr lvl="1">
              <a:spcBef>
                <a:spcPts val="0"/>
              </a:spcBef>
              <a:buSzPts val="2000"/>
              <a:buChar char="▻"/>
              <a:defRPr sz="2000"/>
            </a:lvl2pPr>
            <a:lvl3pPr lvl="2">
              <a:spcBef>
                <a:spcPts val="0"/>
              </a:spcBef>
              <a:buSzPts val="2000"/>
              <a:buChar char="▻"/>
              <a:defRPr sz="2000"/>
            </a:lvl3pPr>
            <a:lvl4pPr lvl="3">
              <a:spcBef>
                <a:spcPts val="0"/>
              </a:spcBef>
              <a:buSzPts val="2000"/>
              <a:buChar char="▻"/>
              <a:defRPr sz="2000"/>
            </a:lvl4pPr>
            <a:lvl5pPr lvl="4">
              <a:spcBef>
                <a:spcPts val="0"/>
              </a:spcBef>
              <a:buSzPts val="2000"/>
              <a:buChar char="▻"/>
              <a:defRPr sz="2000"/>
            </a:lvl5pPr>
            <a:lvl6pPr lvl="5">
              <a:spcBef>
                <a:spcPts val="0"/>
              </a:spcBef>
              <a:buSzPts val="2000"/>
              <a:buChar char="▻"/>
              <a:defRPr sz="2000"/>
            </a:lvl6pPr>
            <a:lvl7pPr lvl="6">
              <a:spcBef>
                <a:spcPts val="0"/>
              </a:spcBef>
              <a:buSzPts val="2000"/>
              <a:buChar char="▻"/>
              <a:defRPr sz="2000"/>
            </a:lvl7pPr>
            <a:lvl8pPr lvl="7">
              <a:spcBef>
                <a:spcPts val="0"/>
              </a:spcBef>
              <a:buSzPts val="2000"/>
              <a:buChar char="▻"/>
              <a:defRPr sz="2000"/>
            </a:lvl8pPr>
            <a:lvl9pPr lvl="8">
              <a:spcBef>
                <a:spcPts val="0"/>
              </a:spcBef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2"/>
          </p:nvPr>
        </p:nvSpPr>
        <p:spPr>
          <a:xfrm>
            <a:off x="4396123" y="1537988"/>
            <a:ext cx="3378300" cy="27243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000"/>
              <a:buChar char="▰"/>
              <a:defRPr sz="2000"/>
            </a:lvl1pPr>
            <a:lvl2pPr lvl="1">
              <a:spcBef>
                <a:spcPts val="0"/>
              </a:spcBef>
              <a:buSzPts val="2000"/>
              <a:buChar char="▻"/>
              <a:defRPr sz="2000"/>
            </a:lvl2pPr>
            <a:lvl3pPr lvl="2">
              <a:spcBef>
                <a:spcPts val="0"/>
              </a:spcBef>
              <a:buSzPts val="2000"/>
              <a:buChar char="▻"/>
              <a:defRPr sz="2000"/>
            </a:lvl3pPr>
            <a:lvl4pPr lvl="3">
              <a:spcBef>
                <a:spcPts val="0"/>
              </a:spcBef>
              <a:buSzPts val="2000"/>
              <a:buChar char="▻"/>
              <a:defRPr sz="2000"/>
            </a:lvl4pPr>
            <a:lvl5pPr lvl="4">
              <a:spcBef>
                <a:spcPts val="0"/>
              </a:spcBef>
              <a:buSzPts val="2000"/>
              <a:buChar char="▻"/>
              <a:defRPr sz="2000"/>
            </a:lvl5pPr>
            <a:lvl6pPr lvl="5">
              <a:spcBef>
                <a:spcPts val="0"/>
              </a:spcBef>
              <a:buSzPts val="2000"/>
              <a:buChar char="▻"/>
              <a:defRPr sz="2000"/>
            </a:lvl6pPr>
            <a:lvl7pPr lvl="6">
              <a:spcBef>
                <a:spcPts val="0"/>
              </a:spcBef>
              <a:buSzPts val="2000"/>
              <a:buChar char="▻"/>
              <a:defRPr sz="2000"/>
            </a:lvl7pPr>
            <a:lvl8pPr lvl="7">
              <a:spcBef>
                <a:spcPts val="0"/>
              </a:spcBef>
              <a:buSzPts val="2000"/>
              <a:buChar char="▻"/>
              <a:defRPr sz="2000"/>
            </a:lvl8pPr>
            <a:lvl9pPr lvl="8">
              <a:spcBef>
                <a:spcPts val="0"/>
              </a:spcBef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  <p:grpSp>
        <p:nvGrpSpPr>
          <p:cNvPr id="164" name="Shape 164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165" name="Shape 165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grpSp>
          <p:nvGrpSpPr>
            <p:cNvPr id="166" name="Shape 166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67" name="Shape 167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68" name="Shape 168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69" name="Shape 169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70" name="Shape 17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71" name="Shape 171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  <p:grpSp>
        <p:nvGrpSpPr>
          <p:cNvPr id="172" name="Shape 172"/>
          <p:cNvGrpSpPr/>
          <p:nvPr/>
        </p:nvGrpSpPr>
        <p:grpSpPr>
          <a:xfrm rot="10800000">
            <a:off x="-8" y="-2"/>
            <a:ext cx="2202830" cy="670795"/>
            <a:chOff x="5575242" y="4472723"/>
            <a:chExt cx="2202830" cy="670795"/>
          </a:xfrm>
        </p:grpSpPr>
        <p:sp>
          <p:nvSpPr>
            <p:cNvPr id="173" name="Shape 17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grpSp>
          <p:nvGrpSpPr>
            <p:cNvPr id="174" name="Shape 174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75" name="Shape 175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76" name="Shape 17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77" name="Shape 177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78" name="Shape 178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79" name="Shape 179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814275" y="1327350"/>
            <a:ext cx="6132600" cy="3145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lvl="0">
              <a:spcBef>
                <a:spcPts val="600"/>
              </a:spcBef>
              <a:spcAft>
                <a:spcPts val="1000"/>
              </a:spcAft>
              <a:buClr>
                <a:srgbClr val="C7D3E6"/>
              </a:buClr>
              <a:buSzPts val="2400"/>
              <a:buFont typeface="Roboto Condensed Light"/>
              <a:buChar char="▰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lvl="1">
              <a:spcBef>
                <a:spcPts val="480"/>
              </a:spcBef>
              <a:spcAft>
                <a:spcPts val="100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>
              <a:spcBef>
                <a:spcPts val="480"/>
              </a:spcBef>
              <a:spcAft>
                <a:spcPts val="100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buNone/>
            </a:pPr>
            <a:fld id="{00000000-1234-1234-1234-123412341234}" type="slidenum">
              <a:rPr lang="en"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lang="en" sz="1200" b="1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ctrTitle"/>
          </p:nvPr>
        </p:nvSpPr>
        <p:spPr>
          <a:xfrm>
            <a:off x="240631" y="1097625"/>
            <a:ext cx="7562707" cy="29619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bg-BG" dirty="0" smtClean="0"/>
              <a:t>ДИСЦИПЛИНАТА НЕ Е ЦЕЛ, А МОСТ МЕЖДУ ЦЕЛТА И УСПЕХА.</a:t>
            </a:r>
            <a:endParaRPr lang="en" dirty="0"/>
          </a:p>
        </p:txBody>
      </p:sp>
      <p:sp>
        <p:nvSpPr>
          <p:cNvPr id="3" name="Shape 184"/>
          <p:cNvSpPr txBox="1">
            <a:spLocks/>
          </p:cNvSpPr>
          <p:nvPr/>
        </p:nvSpPr>
        <p:spPr>
          <a:xfrm>
            <a:off x="173026" y="4283242"/>
            <a:ext cx="3388321" cy="5680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Roboto Condensed"/>
              <a:buNone/>
              <a:defRPr sz="48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ctr">
              <a:spcBef>
                <a:spcPts val="0"/>
              </a:spcBef>
              <a:buClr>
                <a:srgbClr val="FFFFFF"/>
              </a:buClr>
              <a:buSzPts val="4800"/>
              <a:buFont typeface="Roboto Condensed"/>
              <a:buNone/>
              <a:defRPr sz="4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>
              <a:spcBef>
                <a:spcPts val="0"/>
              </a:spcBef>
              <a:buClr>
                <a:srgbClr val="FFFFFF"/>
              </a:buClr>
              <a:buSzPts val="4800"/>
              <a:buFont typeface="Roboto Condensed"/>
              <a:buNone/>
              <a:defRPr sz="4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>
              <a:spcBef>
                <a:spcPts val="0"/>
              </a:spcBef>
              <a:buClr>
                <a:srgbClr val="FFFFFF"/>
              </a:buClr>
              <a:buSzPts val="4800"/>
              <a:buFont typeface="Roboto Condensed"/>
              <a:buNone/>
              <a:defRPr sz="4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>
              <a:spcBef>
                <a:spcPts val="0"/>
              </a:spcBef>
              <a:buClr>
                <a:srgbClr val="FFFFFF"/>
              </a:buClr>
              <a:buSzPts val="4800"/>
              <a:buFont typeface="Roboto Condensed"/>
              <a:buNone/>
              <a:defRPr sz="4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>
              <a:spcBef>
                <a:spcPts val="0"/>
              </a:spcBef>
              <a:buClr>
                <a:srgbClr val="FFFFFF"/>
              </a:buClr>
              <a:buSzPts val="4800"/>
              <a:buFont typeface="Roboto Condensed"/>
              <a:buNone/>
              <a:defRPr sz="4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>
              <a:spcBef>
                <a:spcPts val="0"/>
              </a:spcBef>
              <a:buClr>
                <a:srgbClr val="FFFFFF"/>
              </a:buClr>
              <a:buSzPts val="4800"/>
              <a:buFont typeface="Roboto Condensed"/>
              <a:buNone/>
              <a:defRPr sz="4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>
              <a:spcBef>
                <a:spcPts val="0"/>
              </a:spcBef>
              <a:buClr>
                <a:srgbClr val="FFFFFF"/>
              </a:buClr>
              <a:buSzPts val="4800"/>
              <a:buFont typeface="Roboto Condensed"/>
              <a:buNone/>
              <a:defRPr sz="4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>
              <a:spcBef>
                <a:spcPts val="0"/>
              </a:spcBef>
              <a:buClr>
                <a:srgbClr val="FFFFFF"/>
              </a:buClr>
              <a:buSzPts val="4800"/>
              <a:buFont typeface="Roboto Condensed"/>
              <a:buNone/>
              <a:defRPr sz="4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rPr lang="bg-BG" sz="1600" b="0" i="1" dirty="0" smtClean="0">
                <a:solidFill>
                  <a:schemeClr val="tx1"/>
                </a:solidFill>
              </a:rPr>
              <a:t>ОТЧЕТ НА НИКОЛАЙ МЕЛЕМОВ – КМЕТ НА ОБЩИНА СМОЛЯН</a:t>
            </a:r>
            <a:endParaRPr lang="en" sz="1600" b="0" i="1" dirty="0">
              <a:solidFill>
                <a:schemeClr val="tx1"/>
              </a:solidFill>
              <a:latin typeface="Poor Richard" panose="02080502050505020702" pitchFamily="18" charset="0"/>
            </a:endParaRPr>
          </a:p>
        </p:txBody>
      </p:sp>
      <p:sp>
        <p:nvSpPr>
          <p:cNvPr id="4" name="Shape 184"/>
          <p:cNvSpPr txBox="1">
            <a:spLocks/>
          </p:cNvSpPr>
          <p:nvPr/>
        </p:nvSpPr>
        <p:spPr>
          <a:xfrm>
            <a:off x="5488692" y="4152613"/>
            <a:ext cx="3388321" cy="5680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Roboto Condensed"/>
              <a:buNone/>
              <a:defRPr sz="48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ctr">
              <a:spcBef>
                <a:spcPts val="0"/>
              </a:spcBef>
              <a:buClr>
                <a:srgbClr val="FFFFFF"/>
              </a:buClr>
              <a:buSzPts val="4800"/>
              <a:buFont typeface="Roboto Condensed"/>
              <a:buNone/>
              <a:defRPr sz="4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>
              <a:spcBef>
                <a:spcPts val="0"/>
              </a:spcBef>
              <a:buClr>
                <a:srgbClr val="FFFFFF"/>
              </a:buClr>
              <a:buSzPts val="4800"/>
              <a:buFont typeface="Roboto Condensed"/>
              <a:buNone/>
              <a:defRPr sz="4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>
              <a:spcBef>
                <a:spcPts val="0"/>
              </a:spcBef>
              <a:buClr>
                <a:srgbClr val="FFFFFF"/>
              </a:buClr>
              <a:buSzPts val="4800"/>
              <a:buFont typeface="Roboto Condensed"/>
              <a:buNone/>
              <a:defRPr sz="4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>
              <a:spcBef>
                <a:spcPts val="0"/>
              </a:spcBef>
              <a:buClr>
                <a:srgbClr val="FFFFFF"/>
              </a:buClr>
              <a:buSzPts val="4800"/>
              <a:buFont typeface="Roboto Condensed"/>
              <a:buNone/>
              <a:defRPr sz="4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>
              <a:spcBef>
                <a:spcPts val="0"/>
              </a:spcBef>
              <a:buClr>
                <a:srgbClr val="FFFFFF"/>
              </a:buClr>
              <a:buSzPts val="4800"/>
              <a:buFont typeface="Roboto Condensed"/>
              <a:buNone/>
              <a:defRPr sz="4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>
              <a:spcBef>
                <a:spcPts val="0"/>
              </a:spcBef>
              <a:buClr>
                <a:srgbClr val="FFFFFF"/>
              </a:buClr>
              <a:buSzPts val="4800"/>
              <a:buFont typeface="Roboto Condensed"/>
              <a:buNone/>
              <a:defRPr sz="4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>
              <a:spcBef>
                <a:spcPts val="0"/>
              </a:spcBef>
              <a:buClr>
                <a:srgbClr val="FFFFFF"/>
              </a:buClr>
              <a:buSzPts val="4800"/>
              <a:buFont typeface="Roboto Condensed"/>
              <a:buNone/>
              <a:defRPr sz="4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>
              <a:spcBef>
                <a:spcPts val="0"/>
              </a:spcBef>
              <a:buClr>
                <a:srgbClr val="FFFFFF"/>
              </a:buClr>
              <a:buSzPts val="4800"/>
              <a:buFont typeface="Roboto Condensed"/>
              <a:buNone/>
              <a:defRPr sz="4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rPr lang="bg-BG" sz="1800" dirty="0" smtClean="0">
                <a:solidFill>
                  <a:schemeClr val="tx1"/>
                </a:solidFill>
              </a:rPr>
              <a:t>ДЕКЕМВРИ 2017 Г.</a:t>
            </a:r>
            <a:endParaRPr lang="en" sz="1800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46" y="144379"/>
            <a:ext cx="838453" cy="1063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ctrTitle"/>
          </p:nvPr>
        </p:nvSpPr>
        <p:spPr>
          <a:xfrm>
            <a:off x="358018" y="3442649"/>
            <a:ext cx="4094400" cy="11598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r>
              <a:rPr lang="bg-BG" sz="4400" dirty="0"/>
              <a:t>ОБЩИНСКИ БЮДЖЕТ </a:t>
            </a:r>
            <a:endParaRPr lang="en-US" sz="4400" dirty="0"/>
          </a:p>
        </p:txBody>
      </p:sp>
      <p:sp>
        <p:nvSpPr>
          <p:cNvPr id="6" name="Shape 192"/>
          <p:cNvSpPr txBox="1">
            <a:spLocks/>
          </p:cNvSpPr>
          <p:nvPr/>
        </p:nvSpPr>
        <p:spPr>
          <a:xfrm>
            <a:off x="7298798" y="4619148"/>
            <a:ext cx="1845202" cy="31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bg-BG" dirty="0" smtClean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46" y="144379"/>
            <a:ext cx="838453" cy="1063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ОБЩИНСКИ БЮДЖЕТ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138758" y="1384612"/>
            <a:ext cx="8826487" cy="3567488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indent="-6985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bg-BG" sz="1800" b="1" dirty="0" smtClean="0">
                <a:solidFill>
                  <a:srgbClr val="FF9800"/>
                </a:solidFill>
              </a:rPr>
              <a:t>Планиран бюджет за 2016 г. в размер на от 30 214 074 лева. </a:t>
            </a:r>
          </a:p>
          <a:p>
            <a:pPr lvl="0" indent="-6985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bg-BG" sz="1800" b="1" dirty="0" smtClean="0">
                <a:solidFill>
                  <a:srgbClr val="FF9800"/>
                </a:solidFill>
              </a:rPr>
              <a:t>Отчет на изпълнението му към 31.12.2016 г. – 28 911 187 лв. </a:t>
            </a:r>
          </a:p>
          <a:p>
            <a:pPr lvl="0" indent="-6985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bg-BG" sz="1400" dirty="0" smtClean="0"/>
          </a:p>
          <a:p>
            <a:pPr lvl="0" indent="-6985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bg-BG" sz="1600" b="1" dirty="0" smtClean="0"/>
              <a:t>Приходи от местни дейности за 2016г. са 9 830 212 лева в това число:</a:t>
            </a:r>
          </a:p>
          <a:p>
            <a:pPr lvl="0" indent="-6985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bg-BG" sz="1600" dirty="0" smtClean="0"/>
          </a:p>
          <a:p>
            <a:pPr marL="21590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bg-BG" sz="1600" dirty="0" smtClean="0"/>
              <a:t>Данък върху недвижимите имоти – 1 506 983 лева;</a:t>
            </a:r>
          </a:p>
          <a:p>
            <a:pPr marL="21590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bg-BG" sz="1600" dirty="0" smtClean="0"/>
              <a:t>Данък върху превозните средства – 1 621 752 лева;</a:t>
            </a:r>
          </a:p>
          <a:p>
            <a:pPr marL="21590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bg-BG" sz="1600" dirty="0" smtClean="0"/>
              <a:t>Патентен данък – 60 570 лева;</a:t>
            </a:r>
          </a:p>
          <a:p>
            <a:pPr marL="21590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bg-BG" sz="1600" dirty="0" smtClean="0"/>
              <a:t>Туристически данък –  84 214 лева;</a:t>
            </a:r>
          </a:p>
          <a:p>
            <a:pPr marL="21590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bg-BG" sz="1600" dirty="0" smtClean="0"/>
              <a:t>Други имуществени  данъци -  1 013 234 лева;</a:t>
            </a:r>
          </a:p>
          <a:p>
            <a:pPr marL="21590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bg-BG" sz="1600" dirty="0" smtClean="0"/>
              <a:t>Такса битови отпадъци –  3 852 763 лева;</a:t>
            </a:r>
          </a:p>
          <a:p>
            <a:pPr marL="21590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bg-BG" sz="1600" dirty="0" smtClean="0"/>
              <a:t>Други неданъчни приходи –  1 483 165 лева;</a:t>
            </a:r>
          </a:p>
          <a:p>
            <a:pPr marL="21590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bg-BG" sz="1600" dirty="0" smtClean="0"/>
              <a:t>Приходи от продажба на общинско имущество –  207 531 лева;</a:t>
            </a:r>
          </a:p>
          <a:p>
            <a:pPr marL="0" lvl="0" indent="-698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/>
          </a:p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ОБЩИНСКИ БЮДЖЕТ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138758" y="1384612"/>
            <a:ext cx="8826487" cy="3567488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indent="-6985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bg-BG" sz="1800" b="1" dirty="0" smtClean="0">
                <a:solidFill>
                  <a:srgbClr val="FF9800"/>
                </a:solidFill>
              </a:rPr>
              <a:t>Планиран</a:t>
            </a:r>
            <a:r>
              <a:rPr lang="ru-RU" sz="1800" b="1" dirty="0" smtClean="0">
                <a:solidFill>
                  <a:srgbClr val="FF9800"/>
                </a:solidFill>
              </a:rPr>
              <a:t> </a:t>
            </a:r>
            <a:r>
              <a:rPr lang="ru-RU" sz="1800" b="1" dirty="0">
                <a:solidFill>
                  <a:srgbClr val="FF9800"/>
                </a:solidFill>
              </a:rPr>
              <a:t>бюджет за 2017 г. в размер на от 44 746 407 лева. </a:t>
            </a:r>
            <a:endParaRPr lang="ru-RU" sz="1800" b="1" dirty="0" smtClean="0">
              <a:solidFill>
                <a:srgbClr val="FF9800"/>
              </a:solidFill>
            </a:endParaRPr>
          </a:p>
          <a:p>
            <a:pPr lvl="0" indent="-6985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1800" b="1" dirty="0" smtClean="0">
                <a:solidFill>
                  <a:srgbClr val="FF9800"/>
                </a:solidFill>
              </a:rPr>
              <a:t>Отчет </a:t>
            </a:r>
            <a:r>
              <a:rPr lang="ru-RU" sz="1800" b="1" dirty="0">
                <a:solidFill>
                  <a:srgbClr val="FF9800"/>
                </a:solidFill>
              </a:rPr>
              <a:t>на </a:t>
            </a:r>
            <a:r>
              <a:rPr lang="bg-BG" sz="1800" b="1" dirty="0" smtClean="0">
                <a:solidFill>
                  <a:srgbClr val="FF9800"/>
                </a:solidFill>
              </a:rPr>
              <a:t>изпълнението</a:t>
            </a:r>
            <a:r>
              <a:rPr lang="ru-RU" sz="1800" b="1" dirty="0" smtClean="0">
                <a:solidFill>
                  <a:srgbClr val="FF9800"/>
                </a:solidFill>
              </a:rPr>
              <a:t> </a:t>
            </a:r>
            <a:r>
              <a:rPr lang="ru-RU" sz="1800" b="1" dirty="0">
                <a:solidFill>
                  <a:srgbClr val="FF9800"/>
                </a:solidFill>
              </a:rPr>
              <a:t>му към 31.10.2017 г. –  28 577 551 лева. </a:t>
            </a:r>
            <a:endParaRPr lang="ru-RU" sz="1800" b="1" dirty="0" smtClean="0">
              <a:solidFill>
                <a:srgbClr val="FF9800"/>
              </a:solidFill>
            </a:endParaRPr>
          </a:p>
          <a:p>
            <a:pPr lvl="0" indent="-6985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1600" b="1" dirty="0" smtClean="0">
                <a:solidFill>
                  <a:srgbClr val="FF9800"/>
                </a:solidFill>
              </a:rPr>
              <a:t>(</a:t>
            </a:r>
            <a:r>
              <a:rPr lang="bg-BG" sz="1600" b="1" dirty="0" smtClean="0">
                <a:solidFill>
                  <a:srgbClr val="FF9800"/>
                </a:solidFill>
              </a:rPr>
              <a:t>Очаквано</a:t>
            </a:r>
            <a:r>
              <a:rPr lang="ru-RU" sz="1600" b="1" dirty="0" smtClean="0">
                <a:solidFill>
                  <a:srgbClr val="FF9800"/>
                </a:solidFill>
              </a:rPr>
              <a:t> </a:t>
            </a:r>
            <a:r>
              <a:rPr lang="bg-BG" sz="1600" b="1" dirty="0" smtClean="0">
                <a:solidFill>
                  <a:srgbClr val="FF9800"/>
                </a:solidFill>
              </a:rPr>
              <a:t>изпълнение</a:t>
            </a:r>
            <a:r>
              <a:rPr lang="ru-RU" sz="1600" b="1" dirty="0" smtClean="0">
                <a:solidFill>
                  <a:srgbClr val="FF9800"/>
                </a:solidFill>
              </a:rPr>
              <a:t> </a:t>
            </a:r>
            <a:r>
              <a:rPr lang="ru-RU" sz="1600" b="1" dirty="0">
                <a:solidFill>
                  <a:srgbClr val="FF9800"/>
                </a:solidFill>
              </a:rPr>
              <a:t>към края на 2017 г. - 37 млн. лв. поради неразрешени продажби на </a:t>
            </a:r>
            <a:r>
              <a:rPr lang="bg-BG" sz="1600" b="1" dirty="0" smtClean="0">
                <a:solidFill>
                  <a:srgbClr val="FF9800"/>
                </a:solidFill>
              </a:rPr>
              <a:t>имоти</a:t>
            </a:r>
            <a:r>
              <a:rPr lang="ru-RU" sz="1600" b="1" dirty="0" smtClean="0">
                <a:solidFill>
                  <a:srgbClr val="FF9800"/>
                </a:solidFill>
              </a:rPr>
              <a:t> </a:t>
            </a:r>
            <a:r>
              <a:rPr lang="ru-RU" sz="1600" b="1" dirty="0">
                <a:solidFill>
                  <a:srgbClr val="FF9800"/>
                </a:solidFill>
              </a:rPr>
              <a:t>и </a:t>
            </a:r>
            <a:r>
              <a:rPr lang="bg-BG" sz="1600" b="1" dirty="0" smtClean="0">
                <a:solidFill>
                  <a:srgbClr val="FF9800"/>
                </a:solidFill>
              </a:rPr>
              <a:t>сгради</a:t>
            </a:r>
            <a:r>
              <a:rPr lang="ru-RU" sz="1600" b="1" dirty="0" smtClean="0">
                <a:solidFill>
                  <a:srgbClr val="FF9800"/>
                </a:solidFill>
              </a:rPr>
              <a:t> </a:t>
            </a:r>
            <a:r>
              <a:rPr lang="ru-RU" sz="1600" b="1" dirty="0">
                <a:solidFill>
                  <a:srgbClr val="FF9800"/>
                </a:solidFill>
              </a:rPr>
              <a:t>с отпаднала необходимост, съгласно приета от ОбС Годишна програма)</a:t>
            </a:r>
            <a:endParaRPr lang="bg-BG" sz="1600" dirty="0" smtClean="0"/>
          </a:p>
          <a:p>
            <a:pPr lvl="0" indent="-6985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bg-BG" sz="1600" b="1" dirty="0" smtClean="0"/>
          </a:p>
          <a:p>
            <a:pPr lvl="0" indent="-6985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bg-BG" sz="1600" b="1" dirty="0" smtClean="0"/>
              <a:t>Приходи от местни дейности до 31.10. 2017г. са 7 897 501 лева в това число:</a:t>
            </a:r>
          </a:p>
          <a:p>
            <a:pPr marL="21590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bg-BG" sz="1600" dirty="0" smtClean="0"/>
              <a:t>Данък върху недвижимите имоти –  1 269 555 лева;</a:t>
            </a:r>
          </a:p>
          <a:p>
            <a:pPr marL="21590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bg-BG" sz="1600" dirty="0" smtClean="0"/>
              <a:t>Данък върху превозните средства –  1 344 742 лева;</a:t>
            </a:r>
          </a:p>
          <a:p>
            <a:pPr marL="21590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bg-BG" sz="1600" dirty="0" smtClean="0"/>
              <a:t>Други имуществени  данъци –  482 963 лева;</a:t>
            </a:r>
          </a:p>
          <a:p>
            <a:pPr marL="21590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bg-BG" sz="1600" dirty="0" smtClean="0"/>
              <a:t>Патентен данък –  65 936 лева;</a:t>
            </a:r>
          </a:p>
          <a:p>
            <a:pPr marL="21590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bg-BG" sz="1600" dirty="0" smtClean="0"/>
              <a:t>Туристически данък –  76 503 лева;</a:t>
            </a:r>
          </a:p>
          <a:p>
            <a:pPr marL="21590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bg-BG" sz="1600" dirty="0" smtClean="0"/>
              <a:t>Такса битови отпадъци – 2 546 246 лева;</a:t>
            </a:r>
          </a:p>
          <a:p>
            <a:pPr marL="21590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bg-BG" sz="1600" dirty="0" smtClean="0"/>
              <a:t>Други неданъчни приходи – 1 806 993 лева;</a:t>
            </a:r>
          </a:p>
          <a:p>
            <a:pPr marL="21590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bg-BG" sz="1600" dirty="0" smtClean="0"/>
              <a:t>Приходи от продажба на общинско имущество – 304 563 лева;</a:t>
            </a:r>
          </a:p>
          <a:p>
            <a:pPr marL="0" lvl="0" indent="-698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/>
          </a:p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0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ОБЩИНСКИ БЮДЖЕТ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138758" y="1384612"/>
            <a:ext cx="8826487" cy="3567488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indent="-6985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bg-BG" sz="1800" b="1" dirty="0" smtClean="0">
                <a:solidFill>
                  <a:srgbClr val="FF9800"/>
                </a:solidFill>
              </a:rPr>
              <a:t>Задължения на общината през 2016 г.:</a:t>
            </a:r>
          </a:p>
          <a:p>
            <a:pPr lvl="0" indent="-6985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bg-BG" sz="800" b="1" dirty="0" smtClean="0"/>
          </a:p>
          <a:p>
            <a:pPr lvl="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bg-BG" sz="1600" b="1" dirty="0" smtClean="0"/>
              <a:t>Задължения към доставчици</a:t>
            </a:r>
          </a:p>
          <a:p>
            <a:pPr lvl="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bg-BG" sz="1600" b="1" dirty="0" smtClean="0"/>
              <a:t>  </a:t>
            </a:r>
          </a:p>
          <a:p>
            <a:pPr marL="28575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bg-BG" sz="1600" dirty="0" smtClean="0"/>
              <a:t>към 01.01.2016 г. – 4 645 953 лева </a:t>
            </a:r>
          </a:p>
          <a:p>
            <a:pPr marL="28575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bg-BG" sz="1600" dirty="0" smtClean="0"/>
              <a:t>към 31.12.2016г. – 3 444 897 лева</a:t>
            </a:r>
          </a:p>
          <a:p>
            <a:pPr lvl="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bg-BG" sz="1600" dirty="0" smtClean="0"/>
              <a:t>От тях просрочени</a:t>
            </a:r>
          </a:p>
          <a:p>
            <a:pPr marL="28575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bg-BG" sz="1600" dirty="0" smtClean="0"/>
              <a:t>към 01.01.2016 г.  - 4 114 802 лева </a:t>
            </a:r>
          </a:p>
          <a:p>
            <a:pPr marL="28575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bg-BG" sz="1600" dirty="0" smtClean="0"/>
              <a:t>към 31.12.2016г. - 956 991 лева</a:t>
            </a:r>
          </a:p>
          <a:p>
            <a:pPr lvl="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bg-BG" sz="1100" dirty="0" smtClean="0"/>
          </a:p>
          <a:p>
            <a:pPr lvl="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bg-BG" sz="1600" dirty="0" smtClean="0"/>
          </a:p>
          <a:p>
            <a:pPr lvl="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bg-BG" sz="1600" b="1" dirty="0" smtClean="0"/>
              <a:t>Общински дълг </a:t>
            </a:r>
          </a:p>
          <a:p>
            <a:pPr marL="28575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bg-BG" sz="1600" dirty="0" smtClean="0"/>
              <a:t>към 01.01.2016 г. е 13 886 124 лева</a:t>
            </a:r>
          </a:p>
          <a:p>
            <a:pPr marL="28575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bg-BG" sz="1600" dirty="0" smtClean="0"/>
              <a:t>към 31.12.2016 г. -17 327 588 лева</a:t>
            </a:r>
          </a:p>
          <a:p>
            <a:pPr marL="0" lvl="0" indent="-698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/>
          </a:p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3936044" y="1902560"/>
            <a:ext cx="483669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Clr>
                <a:schemeClr val="dk1"/>
              </a:buClr>
              <a:buSzPts val="1100"/>
            </a:pPr>
            <a:r>
              <a:rPr lang="bg-BG" sz="1600" b="1" dirty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Поети ангажименти по договори </a:t>
            </a:r>
            <a:endParaRPr lang="bg-BG" sz="1600" b="1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lvl="0" algn="just">
              <a:buClr>
                <a:schemeClr val="dk1"/>
              </a:buClr>
              <a:buSzPts val="1100"/>
            </a:pPr>
            <a:endParaRPr lang="bg-BG" sz="1000" b="1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285750" lvl="0" indent="-285750" algn="just"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bg-BG" sz="1600" dirty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към 01.01.2016 г. са на стойност  72 032 876 лева </a:t>
            </a:r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285750" lvl="0" indent="-285750" algn="just"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към </a:t>
            </a:r>
            <a:r>
              <a:rPr lang="bg-BG" sz="1600" dirty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31.12.2016 г. - 64 042 184 лева.</a:t>
            </a:r>
          </a:p>
        </p:txBody>
      </p:sp>
    </p:spTree>
    <p:extLst>
      <p:ext uri="{BB962C8B-B14F-4D97-AF65-F5344CB8AC3E}">
        <p14:creationId xmlns:p14="http://schemas.microsoft.com/office/powerpoint/2010/main" val="313017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ОБЩИНСКИ БЮДЖЕТ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138758" y="1249150"/>
            <a:ext cx="6818932" cy="3567488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indent="-6985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bg-BG" sz="1800" b="1" dirty="0" smtClean="0">
                <a:solidFill>
                  <a:srgbClr val="FF9800"/>
                </a:solidFill>
              </a:rPr>
              <a:t>Задължения на общината през 2017 г.:</a:t>
            </a:r>
          </a:p>
          <a:p>
            <a:pPr lvl="0" indent="-6985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bg-BG" sz="800" b="1" dirty="0" smtClean="0"/>
          </a:p>
          <a:p>
            <a:pPr lvl="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bg-BG" sz="1600" b="1" dirty="0" smtClean="0"/>
              <a:t>Задължения към доставчици</a:t>
            </a:r>
          </a:p>
          <a:p>
            <a:pPr marL="28575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ru-RU" sz="1600" dirty="0"/>
              <a:t>към 01.01.2017 г. – 3 444 897 </a:t>
            </a:r>
            <a:r>
              <a:rPr lang="ru-RU" sz="1600" dirty="0" smtClean="0"/>
              <a:t>лева</a:t>
            </a:r>
          </a:p>
          <a:p>
            <a:pPr marL="28575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ru-RU" sz="1600" dirty="0" smtClean="0"/>
              <a:t>към </a:t>
            </a:r>
            <a:r>
              <a:rPr lang="ru-RU" sz="1600" dirty="0"/>
              <a:t>30.09.2017г. – 1 819 099 </a:t>
            </a:r>
            <a:r>
              <a:rPr lang="ru-RU" sz="1600" dirty="0" smtClean="0"/>
              <a:t>лева</a:t>
            </a:r>
          </a:p>
          <a:p>
            <a:pPr lvl="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1600" dirty="0" smtClean="0"/>
              <a:t>От </a:t>
            </a:r>
            <a:r>
              <a:rPr lang="bg-BG" sz="1600" dirty="0" smtClean="0"/>
              <a:t>тях просрочени  </a:t>
            </a:r>
          </a:p>
          <a:p>
            <a:pPr marL="28575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ru-RU" sz="1600" dirty="0" smtClean="0"/>
              <a:t>към </a:t>
            </a:r>
            <a:r>
              <a:rPr lang="ru-RU" sz="1600" dirty="0"/>
              <a:t>01.01.2017 г. 956 991 </a:t>
            </a:r>
            <a:r>
              <a:rPr lang="ru-RU" sz="1600" dirty="0" smtClean="0"/>
              <a:t>лева </a:t>
            </a:r>
          </a:p>
          <a:p>
            <a:pPr marL="28575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ru-RU" sz="1600" dirty="0" smtClean="0"/>
              <a:t>към </a:t>
            </a:r>
            <a:r>
              <a:rPr lang="ru-RU" sz="1600" dirty="0"/>
              <a:t>30.09.2017 </a:t>
            </a:r>
            <a:r>
              <a:rPr lang="bg-BG" sz="1600" dirty="0" smtClean="0"/>
              <a:t>г. са 798 284 лева </a:t>
            </a:r>
          </a:p>
          <a:p>
            <a:pPr lvl="0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bg-BG" sz="1600" dirty="0" smtClean="0"/>
              <a:t>(Очаквани просрочия в края на годината </a:t>
            </a:r>
            <a:r>
              <a:rPr lang="ru-RU" sz="1600" dirty="0" smtClean="0"/>
              <a:t>около </a:t>
            </a:r>
            <a:r>
              <a:rPr lang="ru-RU" sz="1600" dirty="0"/>
              <a:t>550 000 лв.)</a:t>
            </a:r>
            <a:endParaRPr lang="bg-BG" sz="1100" dirty="0" smtClean="0"/>
          </a:p>
          <a:p>
            <a:pPr lvl="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bg-BG" sz="1000" dirty="0" smtClean="0"/>
          </a:p>
          <a:p>
            <a:pPr lvl="0" algn="just"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bg-BG" sz="1600" b="1" dirty="0" smtClean="0"/>
              <a:t>Общински дълг </a:t>
            </a:r>
          </a:p>
          <a:p>
            <a:pPr marL="28575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ru-RU" sz="1600" dirty="0"/>
              <a:t>към 01.01.2017 г. е 17 327 588 </a:t>
            </a:r>
            <a:r>
              <a:rPr lang="ru-RU" sz="1600" dirty="0" smtClean="0"/>
              <a:t>лева</a:t>
            </a:r>
          </a:p>
          <a:p>
            <a:pPr marL="285750" lvl="0" indent="-285750" algn="just"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ru-RU" sz="1600" dirty="0" smtClean="0"/>
              <a:t>към </a:t>
            </a:r>
            <a:r>
              <a:rPr lang="ru-RU" sz="1600" dirty="0"/>
              <a:t>30.09.2017г. - 15 909 646 лева </a:t>
            </a:r>
            <a:endParaRPr lang="ru-RU" sz="1600" dirty="0" smtClean="0"/>
          </a:p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4324494" y="1710055"/>
            <a:ext cx="46820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Clr>
                <a:schemeClr val="dk1"/>
              </a:buClr>
              <a:buSzPts val="1100"/>
            </a:pPr>
            <a:r>
              <a:rPr lang="bg-BG" sz="1600" b="1" dirty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Поети ангажименти по </a:t>
            </a:r>
            <a:r>
              <a:rPr lang="bg-BG" sz="1600" b="1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договори </a:t>
            </a:r>
            <a:endParaRPr lang="bg-BG" sz="1000" b="1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към 01.01.2017 г. са на стойност  64 042 184 лева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към 30.09.2017 г. вече са 55 045 968 лева</a:t>
            </a:r>
          </a:p>
          <a:p>
            <a:pPr lvl="0" algn="just">
              <a:buClr>
                <a:schemeClr val="dk1"/>
              </a:buClr>
              <a:buSzPts val="1100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(Очаквани поети ангажименти към края на годината на стойност 38-40 млн. лв.)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49496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ОБЩИНСКИ БЮДЖЕТ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138758" y="1290702"/>
            <a:ext cx="8724614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От изложените данни е видна тенденция на намаляване до минимум на просрочените задължения, недопускането на нови, навременно и точно покриване на задълженията по общинския дълг,  разумно поемане на нови ангажименти по договори и доколкото е възможно приключване на стари ангажименти.</a:t>
            </a:r>
          </a:p>
          <a:p>
            <a:pPr algn="just"/>
            <a:endParaRPr lang="bg-BG" sz="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Проверка от Одит на средствата от ЕС – без забележки. Годишни отчети на община Смолян пред Сметна палата – приети без резерви и без забележки. Препоръки от предишни години на Сметна палата – изпълнени. Проверка от АДФИ – без констатирани нередности. Резултатът от проверката на Агенцията за държавен финансов контрол (АДФИ) за дейностите по сметосъбиране в община Смолян през последните пет години показа, че контролираме тази дейност на 99,6 %. Проверката доказа също, че в общината не се отклоняват и не се злоупотребява със средства от тази дейност.</a:t>
            </a:r>
          </a:p>
          <a:p>
            <a:pPr algn="just"/>
            <a:endParaRPr lang="bg-BG" sz="9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Общинска администрация Смолян получи първа награда за прилагане на системите за финансово управление и контрол /СФУК/ в националния конкурс „Най добра администрация“ и статуетка с богинята на победата Нике.  /15.06.2017 г./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94697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ctrTitle"/>
          </p:nvPr>
        </p:nvSpPr>
        <p:spPr>
          <a:xfrm>
            <a:off x="358018" y="3442649"/>
            <a:ext cx="4454614" cy="11598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r>
              <a:rPr lang="bg-BG" sz="4400" dirty="0" smtClean="0"/>
              <a:t>ПРОЕКТИ</a:t>
            </a:r>
            <a:br>
              <a:rPr lang="bg-BG" sz="4400" dirty="0" smtClean="0"/>
            </a:br>
            <a:r>
              <a:rPr lang="bg-BG" sz="4400" dirty="0" smtClean="0"/>
              <a:t>ОТ 2017 ГОДИНА</a:t>
            </a:r>
            <a:endParaRPr lang="en-US" sz="4400" dirty="0"/>
          </a:p>
        </p:txBody>
      </p:sp>
      <p:sp>
        <p:nvSpPr>
          <p:cNvPr id="6" name="Shape 192"/>
          <p:cNvSpPr txBox="1">
            <a:spLocks/>
          </p:cNvSpPr>
          <p:nvPr/>
        </p:nvSpPr>
        <p:spPr>
          <a:xfrm>
            <a:off x="7298798" y="4619148"/>
            <a:ext cx="1845202" cy="31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bg-BG" dirty="0" smtClean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46" y="144379"/>
            <a:ext cx="838453" cy="106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8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ПРОЕКТИ ОТ 2017 ГОДИНА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138758" y="1490082"/>
            <a:ext cx="872461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„Създаване на социално предприятие "Родопски традиции" - шанс за социално включване и трудова заетост на уязвимите социални групи от община Смолян“, по ОП РЧР. В процес на оценяване.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„Изграждане на нови социални жилища в гр. Смолян“ по ОПРР. Предстои да се започне работа по него през 2018 г. Готова е обществената поръчка.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Изграждане и оборудване на площадка за фитнес на открито  и ремонт на лекоатлетическа писта в спортен комплекс  „Септември“ по програма „Красива България“ на стойност 122 387 лв.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Община Смолян участва в подготовката на няколко проекта, в които е партньор по програма  „Хоризонт 2020“ - Проект CITYNVEST, проект  Rodoshop и проект за Системни общински услуги за управление на отпадъците за циркулярната икономика – ECOCIRCLE. </a:t>
            </a:r>
          </a:p>
        </p:txBody>
      </p:sp>
    </p:spTree>
    <p:extLst>
      <p:ext uri="{BB962C8B-B14F-4D97-AF65-F5344CB8AC3E}">
        <p14:creationId xmlns:p14="http://schemas.microsoft.com/office/powerpoint/2010/main" val="65926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ПРОЕКТИ ОТ 2017 ГОДИНА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138758" y="1490082"/>
            <a:ext cx="87246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Приключени два проекта по Програма "Енергийна ефективност и възобновяема енергия" чрез Финансовия механизъм на Европейското икономическо пространство: „Прилагане на мерки за енергийна ефективност и възобновяема енергия във ІІ ОУ “Проф. Д-р Асен Златаров“ и ДГ "Родопчанче" на стойност 844 652лв; “Прилагане на мерки за енергийна ефективност чрез използване на възобновяема енергия в три детски градини на територията на Община Смолян)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Реализирани два проекта с финансиране от НДФ: доставка на електромобил за нуждите на Общинска администрация – Смолян; Изпълнение на мерки по енергийна ефективност на ОДЗ 11 „Митко Палаузов“ в размер на 107 428 лв.  (в т. ч. от НДФ  91 314 лв./; за ЦДГ 10 „Детелина“ в размер на 207 037 лв. /в т.ч. от НДФ 175 982 лв./ </a:t>
            </a:r>
          </a:p>
          <a:p>
            <a:pPr algn="just"/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През м. януари 2017 година Община Смолян, съвместно с УНИЦЕФ – България продължи и работа по Програма „Работилница за родители - да пораснем заедно”. 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296548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ПРОЕКТИ ОТ 2017 ГОДИНА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138758" y="1634461"/>
            <a:ext cx="87246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Изпълнява се проект „Многостепенно управление за интегрирано и устойчиво регионално развитие“, с акроним MUSTER, финансиран  по Програма "Европа за гражданите“. Община Смолян е партньор. Проектът е с продължителност 24 месеца и се изпълнява от седем партньора в шест страни - Италия, Германия, Франция, България, Австрия, Румъния.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Програма УРБАКТ III, проект SmartImpact за подобряване на капацитета на градовете за управление на устойчиви урбанистични политики и практики по интегриран и ангажиращ начин.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Продължава работата по проект: „Посоката е ОИЦ - Смолян, възможностите много”, финансиран от ОП „Добро управление“.  Продължителността на дейностите са 37 месеца, считано от 13.12.2015 г.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94897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ПРОЕКТИ ОТ 2017 ГОДИНА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138758" y="1634461"/>
            <a:ext cx="87246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Община Смолян е член на учредената Организация за управление на туристически район (ОУТР) „Родопи“. Това е първата подобна структура в страната, съгласно изискванията на Закона за туризма. 18 общини от общо 27, попадащи в географския обхват на туристически район „Родопи“, и 12 туристически сдружения от областите Пазарджик, Пловдив, Смолян, Кърджали и Хасково са учредители на ОУТР „Родопи“. За седалище на организацията е определен гр. Смолян.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През 2017 г. Община Смолян активно подпомага СНЦ МИГ Девин - Смолян за подаване на проект за финансиране на Стратегия за Водено от общностите местно развитие (Програма за развитие на селските райони за периода 2014 – 2020 г.)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62727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ctrTitle"/>
          </p:nvPr>
        </p:nvSpPr>
        <p:spPr>
          <a:xfrm>
            <a:off x="131137" y="3155711"/>
            <a:ext cx="5094006" cy="889847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r>
              <a:rPr lang="bg-BG" sz="4400" dirty="0" smtClean="0"/>
              <a:t>ГРАДОУСТРОЙСТВО</a:t>
            </a:r>
            <a:endParaRPr lang="en-US" sz="4400" dirty="0"/>
          </a:p>
        </p:txBody>
      </p:sp>
      <p:sp>
        <p:nvSpPr>
          <p:cNvPr id="6" name="Shape 192"/>
          <p:cNvSpPr txBox="1">
            <a:spLocks/>
          </p:cNvSpPr>
          <p:nvPr/>
        </p:nvSpPr>
        <p:spPr>
          <a:xfrm>
            <a:off x="7298798" y="4619148"/>
            <a:ext cx="1845202" cy="31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bg-BG" dirty="0" smtClean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46" y="144379"/>
            <a:ext cx="838453" cy="1063182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131137" y="4014130"/>
            <a:ext cx="54033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bg-BG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Смолян - с обич граден, </a:t>
            </a:r>
            <a:r>
              <a:rPr lang="bg-BG" sz="24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за </a:t>
            </a:r>
            <a:r>
              <a:rPr lang="bg-BG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вечност отреден</a:t>
            </a:r>
            <a:endParaRPr lang="en-US" sz="1600" i="1" dirty="0">
              <a:effectLst/>
              <a:latin typeface="SymbolPS" panose="05050102010607020607" pitchFamily="18" charset="2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02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ГРАДОУСТРОЙСТВО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138758" y="1634461"/>
            <a:ext cx="87246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Сключен през 2016 г. договор за изработване на проект за Общ устройствен план /ОУП/ на Община Смолян“. Изработен е предварителният проект. На 13.03.2017 год. е сключен договор за извършване на екологична оценка на проект за ОУП на община Смолян, включително и оценка на съвместимостта му с предмета и целите на опазване на защитените зони на територията на Община Смолян.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В ОУП е предвидено разширение на промишлените зони в областния град.</a:t>
            </a: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Разширен е обхватът на „Интегриран воден проект на агломерация гр. Смолян“ съгласно изискванията на ЕК и МОСВ с цел постигане на над 95% обхващане на гр. Смолян с изградена ВиК-мрежа.  Процедират се изготвените план-схеми на предвидените трасета по проекта. Инвестицията по проекта ще се увеличи от първоначално предвидените средства 41 млн. лв. до 70 млн. лв. след прилагане изискванията на ЕК.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33045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ГРАДОУСТРОЙСТВО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138758" y="1327476"/>
            <a:ext cx="872461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Започна реализирането  на обекти по Оперативна програма  „Региони в растеж“ на стойност около 21 млн. лева. Проведени са процедури за избор на изпълнител на СМР, строителен надзор, авторски надзор и публичност за обекти от техническата и образователната инфраструктура, както следва:</a:t>
            </a:r>
          </a:p>
          <a:p>
            <a:pPr algn="just"/>
            <a:endParaRPr lang="bg-BG" sz="4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Ремонт и рехабилитация на 4-те надлеза в Новия център на град Смолян - над ул. "Дичо Петров" /до театъра/, над бул. "България" /от болницата до Лидл/, над бул. "България"/от община до хотел „Смолян“/ и над ул. "Арх. П. Петров" / зад общината/.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Реконструкция на улици  „Беклийца“,  „Евридика“ „Зорница“ , „Спортна“.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Изграждане на пешеходна връзка стълбище от ул. „Снежанка“ до ул. „Добруджа“;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Изграждане и възстановяване на детската площадка над автогарата в град Смолян;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Обновяване на дворно пространство и спортни площадки на ГПЧЕ, VI ОУ "Иван Вазов", обновяване на дворно пространство и спортни площадки на VII СОУ "Отец Паисий"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Цялостен ремонт на ПМГ "Васил Левски", включващ енергийна ефективност и реконструкция на сградата, обновяване на прилежащо дворно пространство и изграждане на физкултурен салон и система за видеонаблюдение;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Основен ремонт и реконструкция на ОДЗ №5 "Буратино";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Доставка на обзавеждане и оборудване на петте учебни заведения.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Видеонаблюдение в обектите по ОПРР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2748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ГРАДОУСТРОЙСТВО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138758" y="1510708"/>
            <a:ext cx="87246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Осигурена е публичност на заседанията на Общинския  съвет с цел пълна прозрачност на вземаните от него решения – директно излъчване. В сайта на общината се публикуват решенията и пълните протоколи от заседанията.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Осигурена е публичност на заседанията на Общинския експертен съвет с цел пълна прозрачност на вземаните от него решения . При по-глобални проекти се канят представители на колегията на КИИП, КАП и САП.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Продължава обследването на сгради общинска собственост с цел да се предприемат мерки за енергийната им ефективност. Подготвя се проект за енергийна ефективност на ОДЗ „Слънце“ към програма „Красива България“</a:t>
            </a:r>
          </a:p>
          <a:p>
            <a:pPr algn="just"/>
            <a:endParaRPr lang="ru-RU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54995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ГРАДОУСТРОЙСТВО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90631" y="1318203"/>
            <a:ext cx="872461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Замерената  концентрация на фини прахови частици намалява през последните години: 2015 г. – 101 броя превишавания, през 2016 г. – 84 броя, а през 2017 г. – 77 бр. Подобрените резултати са вследствие приложени мерки за енергийна  ефективност за сгради публична общинска собственост и многофамилни жилищни сгради, а така също подмяна на горивните инсталации в общинските сгради. Общината е готова за кандидатстване през първата половина на 2018 г. пред ОП „Околна среда“ за конкретни мерки за справяне с проблема – подмяна на котли, поставяне на филтри, екологичен транспорт и др.</a:t>
            </a:r>
          </a:p>
          <a:p>
            <a:pPr algn="just"/>
            <a:endParaRPr lang="bg-BG" sz="8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Реализирана е част от Главната пътна комуникация на град Смолян в участъка от Бункера до Митницата. При наличие на финансов ресурс останалата част от обекта ще бъде заложена в годишната програма като първостепенен обект с цел по-бързото му реализиране.</a:t>
            </a:r>
          </a:p>
          <a:p>
            <a:pPr algn="just"/>
            <a:endParaRPr lang="ru-RU" sz="9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ru-RU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С </a:t>
            </a:r>
            <a:r>
              <a:rPr lang="ru-RU" sz="1600" dirty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проект, финансиран от МРРБ, се изпълняват проекти за реконструкция на вътрешна </a:t>
            </a: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водоснабдителната</a:t>
            </a:r>
            <a:r>
              <a:rPr lang="ru-RU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ru-RU" sz="1600" dirty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мрежа за с. Момчиловци“ и „Реконструкция на </a:t>
            </a:r>
            <a:endParaRPr lang="ru-RU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ru-RU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водоснабдителен </a:t>
            </a:r>
            <a:r>
              <a:rPr lang="ru-RU" sz="1600" dirty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и канализационен участък за ул. „Беклийца“, гр. Смолян“ . </a:t>
            </a:r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endParaRPr lang="ru-RU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22558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ГРАДОУСТРОЙСТВО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83756" y="1311328"/>
            <a:ext cx="8724614" cy="387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Подадено предложение за финансиране в размер на 676 200 лв. от МРРБ за издаване на разрешителни за водовземане на територията на Община Смолян за 161 бр. водоизточници.</a:t>
            </a:r>
          </a:p>
          <a:p>
            <a:pPr algn="just"/>
            <a:endParaRPr lang="bg-BG" sz="105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Извършена  реконструкция на канализационната  мрежа на ул. „Наталия“ и ВиК на ул. „Полковник Серафимов“ на стойност 890 280 лв.</a:t>
            </a:r>
          </a:p>
          <a:p>
            <a:pPr algn="just"/>
            <a:endParaRPr lang="bg-BG" sz="11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Изградена  сепарираща и компостираща инсталация  на ТБО  на стойност  3 500 000 лв. </a:t>
            </a:r>
          </a:p>
          <a:p>
            <a:pPr algn="just"/>
            <a:endParaRPr lang="bg-BG" sz="12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Изграден обект  „Съоръжения за пречистване на инфилтратните води от депото за битови отпадъци – гр. Смолян“, на стойност близо 3 млн. лв.</a:t>
            </a:r>
          </a:p>
          <a:p>
            <a:pPr algn="just"/>
            <a:endParaRPr lang="bg-BG" sz="11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Осигурено финансиране за проект на ВиК-мрежа на с. Гела.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Започва кампания за саниране на жилищни сгради по ОПРР, където са осигурени 4 млн. лв. и очакваме да се санират между 6 и 12 жилищни блока.</a:t>
            </a:r>
          </a:p>
          <a:p>
            <a:pPr algn="just"/>
            <a:endParaRPr lang="ru-RU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274558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ГРАДОУСТРОЙСТВО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90631" y="1384612"/>
            <a:ext cx="8724614" cy="3839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Сключени 29 договора по националната програма за Енергийна ефективност  на многофамилни  жилищни сгради на стойност 23 965 257 лв.  за 1410 апартамента  с общо РЗП  130 490,32 кв. м. Изпълнени и въведени в експлоатация 28 жилищни блока, а блокът на ул. „Първи май“ № 59 в момента се реализира.</a:t>
            </a:r>
          </a:p>
          <a:p>
            <a:pPr algn="just"/>
            <a:endParaRPr lang="bg-BG" sz="9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Заграждане на подходи в Ровино, Стража, Широка лъка и др. – оформяне на гробища</a:t>
            </a: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Извършени ремонтни дейности по отоплителна инсталация на  ОДЗ „Радост“  в гр. Смолян на стойност 43 940 лв., нов котел с пелети за около 70 000лв</a:t>
            </a:r>
          </a:p>
          <a:p>
            <a:pPr algn="just"/>
            <a:endParaRPr lang="bg-BG" sz="105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Изградена многофункционална спортна площадка в с. Търън. 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Чувствително подобрена инфраструктура в селата. Улиците в някои от тях не бяха ремонтирани в продължение на 30 години. Асфалтирани  са  главна улица в кв. Езерово; две улици в Момчиловци; пет улици в Смилян; вътрешни улици в Солища и Соколовци; </a:t>
            </a: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четири улици в Широка лъка и др.</a:t>
            </a:r>
          </a:p>
          <a:p>
            <a:pPr algn="just"/>
            <a:endParaRPr lang="ru-RU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4058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ГРАДОУСТРОЙСТВО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90631" y="1384612"/>
            <a:ext cx="872461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Основно ремонтирани и реконструирани са  редица улици в гр. Смолян като ул. “Белия камък“ на стойност 180 404 лв.; ул. „Наталия“ за 719 868 лв., ул. „Коста Аврамиков“; подходите  към  ОДЗ „Слънце“ и дневен център „Звънче“; улица пред РЗИ Смолян, част от бул. „България“; ул. „Никола Петков“ за 278 216 лв.; ул. Маестро Атанасов“ над 1 500 000 лв.  В процес на изпълнение са улица към гробище Смолян и ул. „Соколица“.  </a:t>
            </a:r>
          </a:p>
          <a:p>
            <a:pPr algn="just"/>
            <a:endParaRPr lang="bg-BG" sz="10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Изготвен  проект за ул. „ Проф. Асен Василев“, приключва изграждането на две подпорни стени. </a:t>
            </a:r>
          </a:p>
          <a:p>
            <a:pPr algn="just"/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Възстановена подпорна стена и водосток но ул. „Хан Аспарух“ на стойност 303 160 лв.</a:t>
            </a:r>
          </a:p>
          <a:p>
            <a:pPr algn="just"/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Реализирано част от разширението на гробищен парк в кв. Смолян, като са оформени полета и е изпълнена стена на стойност  87 313 лв.</a:t>
            </a:r>
          </a:p>
          <a:p>
            <a:pPr algn="just"/>
            <a:endParaRPr lang="bg-BG" sz="8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Построени десетки подпорни стени с цел да се овладеят свличанията на земни маси или превантивно – на места, където има реална опасност от свличания.</a:t>
            </a:r>
          </a:p>
          <a:p>
            <a:pPr algn="just"/>
            <a:endParaRPr lang="bg-BG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Извършено енергийно  обследване  на сгради общинска собственост ОУ „ СВ. св. Кирил и Методий“  в Смилян; </a:t>
            </a:r>
          </a:p>
          <a:p>
            <a:pPr algn="just"/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V ОУ „Юрий Гагарин“ - Смолян; детски градини „ Дъга“ и „Вела Пеева“ в с. Смилян, и „Радост“ в кв. Устово</a:t>
            </a:r>
          </a:p>
          <a:p>
            <a:pPr algn="just"/>
            <a:endParaRPr lang="bg-BG" sz="10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Създадена ефективна система за контрол на дейностите по сметосъбиране, </a:t>
            </a:r>
          </a:p>
          <a:p>
            <a:pPr algn="just"/>
            <a:r>
              <a:rPr lang="bg-BG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сметоизвозване и депониране на отпадъците.</a:t>
            </a:r>
          </a:p>
          <a:p>
            <a:pPr algn="just"/>
            <a:endParaRPr lang="ru-RU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247241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ctrTitle"/>
          </p:nvPr>
        </p:nvSpPr>
        <p:spPr>
          <a:xfrm>
            <a:off x="131137" y="3155711"/>
            <a:ext cx="5094006" cy="889847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r>
              <a:rPr lang="bg-BG" sz="4400" dirty="0" smtClean="0"/>
              <a:t>ТУРИЗЪМ</a:t>
            </a:r>
            <a:endParaRPr lang="en-US" sz="4400" dirty="0"/>
          </a:p>
        </p:txBody>
      </p:sp>
      <p:sp>
        <p:nvSpPr>
          <p:cNvPr id="6" name="Shape 192"/>
          <p:cNvSpPr txBox="1">
            <a:spLocks/>
          </p:cNvSpPr>
          <p:nvPr/>
        </p:nvSpPr>
        <p:spPr>
          <a:xfrm>
            <a:off x="7298798" y="4619148"/>
            <a:ext cx="1845202" cy="31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bg-BG" dirty="0" smtClean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46" y="144379"/>
            <a:ext cx="838453" cy="1063182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131137" y="4014130"/>
            <a:ext cx="54033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bg-BG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Смолян </a:t>
            </a:r>
            <a:r>
              <a:rPr lang="bg-BG" sz="24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– родолюбива крепост</a:t>
            </a:r>
            <a:endParaRPr lang="en-US" sz="1600" i="1" dirty="0">
              <a:effectLst/>
              <a:latin typeface="SymbolPS" panose="05050102010607020607" pitchFamily="18" charset="2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09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ТУРИЗЪМ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90631" y="1384612"/>
            <a:ext cx="8724614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800" b="1" dirty="0">
                <a:solidFill>
                  <a:srgbClr val="FF98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През 2016 г. Община Смолян се представи на: 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Международна туристическа борса Ваканция (Спа Експо в периода 11-13.02.2016г в гр. София); Туристическо изложение „Културен туризъм 2016“ – 14-17 април във Велико Търново (Получена награда за най-оригинално събитие в областта на културния туризъм за 2015 г. за Роженския събор);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XIII  Туристическо изложение „Планините на България- гостоприемство в  4 сезона“ – 12-15 Октомври 2016, к.к. Паморово;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Междунарондо изложение ТТР – Букурещ, Румъния 17-20.11.2016 г.;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Международно изложение TOURISTIK&amp;CARAVANING – Лайпциг, Германия 16-20.11.2016 г. 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endParaRPr lang="ru-RU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57597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ТУРИЗЪМ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90631" y="1384612"/>
            <a:ext cx="872461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800" b="1" dirty="0">
                <a:solidFill>
                  <a:srgbClr val="FF98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През </a:t>
            </a:r>
            <a:r>
              <a:rPr lang="bg-BG" sz="1800" b="1" dirty="0" smtClean="0">
                <a:solidFill>
                  <a:srgbClr val="FF98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2017 </a:t>
            </a:r>
            <a:r>
              <a:rPr lang="bg-BG" sz="1800" b="1" dirty="0">
                <a:solidFill>
                  <a:srgbClr val="FF98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г. Община Смолян се представи на: 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Международна</a:t>
            </a:r>
            <a:r>
              <a:rPr lang="ru-RU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туристическа</a:t>
            </a:r>
            <a:r>
              <a:rPr lang="ru-RU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ru-RU" sz="1600" dirty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борса Ваканция (Спа Експо в гр. София); </a:t>
            </a:r>
            <a:endParaRPr lang="ru-RU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Туристическо</a:t>
            </a:r>
            <a:r>
              <a:rPr lang="ru-RU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ru-RU" sz="1600" dirty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изложение „Културен туризъм 2017“ във Велико Търново; </a:t>
            </a:r>
            <a:endParaRPr lang="ru-RU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ХІV </a:t>
            </a: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Туристическо</a:t>
            </a:r>
            <a:r>
              <a:rPr lang="ru-RU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ru-RU" sz="1600" dirty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изложение „Планините на България- гостоприемство в  4 сезона“ – 19 -21 </a:t>
            </a: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Октомври</a:t>
            </a:r>
            <a:r>
              <a:rPr lang="ru-RU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ru-RU" sz="1600" dirty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2017.</a:t>
            </a:r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endParaRPr lang="ru-RU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285319" y="3041129"/>
            <a:ext cx="85299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Като туристическа дестинация община Смолян се рекламира в специализирани туристически списания като „Туризъм и Отдих“, списание Go on Air на българския авиопревозвач Bulgaria Air. </a:t>
            </a:r>
          </a:p>
          <a:p>
            <a:pPr algn="just"/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Участие в английското издание "50 скрити места, които да посетите в България"- "50 hidden places to discover in Bulgaria" на peika.bg с Момчилова крепост и Каньона на водопадите - общо 7 страници в книгата. 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71085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ТУРИЗЪМ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90631" y="1384612"/>
            <a:ext cx="872461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Издадени рекламно-информационни материали и табели. Изработени туристически табели за Смилян, Могилица, Ухловица и Арда. Сключен договор за изработване на нова туристическа карта на регион Смолян.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Изработен рекламен филм за Община Смолян, който се излъчва по Травел ТВ.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800" b="1" dirty="0">
                <a:solidFill>
                  <a:srgbClr val="FF98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През 2017 г. </a:t>
            </a: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са извършени следните основни дейности, свързани с изпълнението на Закона за туризма: категоризирани са 59 места за настаняване; категоризирани са 32 заведения за хранене и развлечения; подновени категоризации на 2 обекта; извършена промяна в Национален туристически регистър на 21 обекта; общо събрани средства - около 16 000 лв.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Изградена пътека Страженски камък около 25 000 лв.</a:t>
            </a:r>
          </a:p>
          <a:p>
            <a:pPr algn="just"/>
            <a:endParaRPr lang="ru-RU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75771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ctrTitle"/>
          </p:nvPr>
        </p:nvSpPr>
        <p:spPr>
          <a:xfrm>
            <a:off x="89572" y="2763982"/>
            <a:ext cx="5770899" cy="1444336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r>
              <a:rPr lang="bg-BG" sz="3600" dirty="0" smtClean="0"/>
              <a:t>СОЦИАЛНИ ДЕЙНОСТИ И ЗДРАВЕОПАЗВАНЕ</a:t>
            </a:r>
            <a:endParaRPr lang="en-US" sz="3600" dirty="0"/>
          </a:p>
        </p:txBody>
      </p:sp>
      <p:sp>
        <p:nvSpPr>
          <p:cNvPr id="6" name="Shape 192"/>
          <p:cNvSpPr txBox="1">
            <a:spLocks/>
          </p:cNvSpPr>
          <p:nvPr/>
        </p:nvSpPr>
        <p:spPr>
          <a:xfrm>
            <a:off x="7298798" y="4619148"/>
            <a:ext cx="1845202" cy="31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bg-BG" dirty="0" smtClean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46" y="144379"/>
            <a:ext cx="838453" cy="1063182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89572" y="4103751"/>
            <a:ext cx="54033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bg-BG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Смолян </a:t>
            </a:r>
            <a:r>
              <a:rPr lang="bg-BG" sz="24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– едно по-добро място за живеене</a:t>
            </a:r>
            <a:endParaRPr lang="en-US" sz="1600" i="1" dirty="0">
              <a:effectLst/>
              <a:latin typeface="SymbolPS" panose="05050102010607020607" pitchFamily="18" charset="2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59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СОЦИАЛНИ ДЕЙНОСТИ И ЗДРАВЕОПАЗВАНЕ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90631" y="1384612"/>
            <a:ext cx="872461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b="1" dirty="0">
                <a:solidFill>
                  <a:srgbClr val="FF98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Община Смолян </a:t>
            </a:r>
            <a:r>
              <a:rPr lang="bg-BG" sz="1800" b="1" dirty="0" smtClean="0">
                <a:solidFill>
                  <a:srgbClr val="FF98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реализира следните </a:t>
            </a:r>
            <a:r>
              <a:rPr lang="ru-RU" sz="1800" b="1" dirty="0" smtClean="0">
                <a:solidFill>
                  <a:srgbClr val="FF98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проекти: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endParaRPr lang="ru-RU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138758" y="2020282"/>
            <a:ext cx="867648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Проект: „Приеми ме 2015“, ОП РЧР. По втория етап на проекта  функционират 70 професионални приемни семейства, като настанените в тях деца са 63 на възраст от 0 до 14 години. Развитието на услугата „Приемна грижа” на областно ниво и постигнатите до момента резултати идентифицират необходимостта от нейното надграждане; 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Проект: „Подкрепа за независим и достоен живот на хората с увреждания от Община Смолян”, ОП РЧР, процедура „Независим живот“. Проектът приключва до края на 2017 г.;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111744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СОЦИАЛНИ ДЕЙНОСТИ И ЗДРАВЕОПАЗВАНЕ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90630" y="1384612"/>
            <a:ext cx="872461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b="1" dirty="0">
                <a:solidFill>
                  <a:srgbClr val="FF98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Община Смолян </a:t>
            </a:r>
            <a:r>
              <a:rPr lang="bg-BG" sz="1800" b="1" dirty="0" smtClean="0">
                <a:solidFill>
                  <a:srgbClr val="FF98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реализира следните </a:t>
            </a:r>
            <a:r>
              <a:rPr lang="ru-RU" sz="1800" b="1" dirty="0" smtClean="0">
                <a:solidFill>
                  <a:srgbClr val="FF98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проекти: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just"/>
            <a:endParaRPr lang="ru-RU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114694" y="1658891"/>
            <a:ext cx="867648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Проект: „Предоставяне на услуги за ранно детско развитие в община Смолян“, ОП РЧР, процедура „Услуги за ранно детско развитие”. Обща цел - превенция на социалното изключване и намаляване бедността сред децата от община Смолян чрез предоставяне на интегрирани услуги за ранно детско развитие, насочени към деца до 7-годишна възраст. Срокът за изпълнение на проектното предложение е 27 месеца считано от 26.07.2016 г. Услугите се предоставят в Общностен център, намиращ се в гр. Смолян, кв. Каптажа, ул. Христо Христов №31; 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По проект „Осигуряване на топъл обяд в община Смолян“, финансиран от Оперативна програма за храни и/или основно материално подпомагане се предоставя  топъл обяд на 165 човека за период  01.10.2016 г. - 30.04.2020 г. в общо 6 трапезарии (3 в Смолян и по една в Момчиловци, Смилян и Търън); </a:t>
            </a: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Осигурен е достъп до учреждения за хората с увреждания. </a:t>
            </a: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В библиотеката и театъра са закупени роботи. 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216046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ctrTitle"/>
          </p:nvPr>
        </p:nvSpPr>
        <p:spPr>
          <a:xfrm>
            <a:off x="89572" y="3013363"/>
            <a:ext cx="5770899" cy="945573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r>
              <a:rPr lang="bg-BG" sz="4400" dirty="0" smtClean="0"/>
              <a:t>ОБРАЗОВАНИЕ</a:t>
            </a:r>
            <a:endParaRPr lang="en-US" sz="4400" dirty="0"/>
          </a:p>
        </p:txBody>
      </p:sp>
      <p:sp>
        <p:nvSpPr>
          <p:cNvPr id="6" name="Shape 192"/>
          <p:cNvSpPr txBox="1">
            <a:spLocks/>
          </p:cNvSpPr>
          <p:nvPr/>
        </p:nvSpPr>
        <p:spPr>
          <a:xfrm>
            <a:off x="7298798" y="4619148"/>
            <a:ext cx="1845202" cy="31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bg-BG" dirty="0" smtClean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46" y="144379"/>
            <a:ext cx="838453" cy="1063182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89572" y="3958936"/>
            <a:ext cx="54033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bg-BG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Смолян </a:t>
            </a:r>
            <a:r>
              <a:rPr lang="bg-BG" sz="24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bg-BG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образователният център на Родопите </a:t>
            </a:r>
            <a:endParaRPr lang="en-US" sz="1600" i="1" dirty="0">
              <a:effectLst/>
              <a:latin typeface="SymbolPS" panose="05050102010607020607" pitchFamily="18" charset="2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51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ОБРАЗОВАНИЕ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38758" y="1384612"/>
            <a:ext cx="867648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Общинската мрежа от образователни институции към момента включва 12 детски градини, 13 общински неспециализирани училища /9 основни училища, 2 средни училища и 2 профилирани гимназии/ и 2 Центъра за подкрепа за личностно развитие /бившите обслужващи звена ОДК и общежитие/.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Общинските детски градини, училища и центрове за подкрепа за личностно развитие функционират в съответствие с разпоредбите на влезлия в сила от 01.08.2016 година Закон за предучилищното и училищното образование, както и с Държавните образователни стандарти, отразени в съответните наредби на МОН, в постановления и наредби на Министерския съвет.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Актуализирани са наименованията на общинските образователни институции.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Приета е Наредба за условията и реда за записване, отписване и преместване на децата в общинските детски градини на територията на Община Смолян.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Приета е Наредба за обстоятелствата и реда за вписване в Регистър на общинските детски градини и центровете за подкрепа за личностно развитие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на територията на Община Смолян.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250878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ОБРАЗОВАНИЕ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38758" y="1384612"/>
            <a:ext cx="867648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Утвърдена е Система за осъществяване на прием в първи клас в училищата в Община Смолян.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Приет е Правилник за устройството и дейността на ЦПЛР-ОДК-Смолян;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Приета е Общинска стратегия за подкрепа за личностно развитие на децата и учениците в Община Смолян /2018-2020/.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По график на МОН се осигуряват в изискуемите срокове учебници, учебни комплекти и помагала за безвъзмездно ползване за децата от подготвителните групи в детските градини и за учениците от I-VII клас, както и задължителната учебна документация.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С цел запазване на училищната мрежа в част от общинските училища в град Смолян и в селата се утвърждават маломерни и слети паралелки.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След обсъждане с директорите на общинските образователни институции се утвърждава формула за разпределяне на средствата по единни разходни стандарти за детски градини, неспециализирани училища и ЦПЛР.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413578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ОБРАЗОВАНИЕ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38758" y="1384612"/>
            <a:ext cx="867648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Осъществява се организация и контрол по провеждане на формите за квалификация на педагогическите специалисти от общинските детски градини, съгласно изискванията на Наредба №12/01.09.2016 г. за статута и професионалното развитие на учителите, директорите и другите педагогически специалисти.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Към всички общински детски градини и училища са създадени Обществени съвети, в които  Община Смолян участва със свои представители.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Съхранени са полудневните групи на ДГ „Радост“ – Смолян, и ДГ  „Изворче“ – Момчиловци,  в селата Река, Виево и Кутела.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Съхранена е групата на ДГ „Дъга“ – с. Смилян, в село Могилица.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Санирани детски градини – 4, частични мерки – 3, несанирани градини – 6 (3 от тях включени в проекти за саниране, които са в процес на изпълнение). Санирани училища – 5, частични мерки – 4, несанирани – 4.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429227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ОБРАЗОВАНИЕ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38758" y="1384612"/>
            <a:ext cx="867648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Действа механизъм за съвместна работа на институциите по обхващане и задържане в образователната система на деца и ученици в задължителна предучилищна и училищна възраст, приет с РМС №373/05.07.2017 година.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Общината е разделена на шест района, в които са сформирани екипи за обхват, включващи педагогически специалисти, представители на РУО-Смолян, отдел „Закрила на детето“, МВР, служители от общинска администрация и кметовете на селата Широка лъка, Момчиловци, Търън, Смилян и Арда.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Осъществени са посещения и проверки по адреси и в кварталите с компактно население от ромската общност, при която рискът от отпадане от образователната система е най-голям.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Изпълнява се проект „По-добро бъдеще чрез включващо образование", процедура  „Образователна интеграция на учениците  от етническите малцинства и/или търсещи или получили международна закрила. Срок на изпълнение 30 месеца считано от 20.07.2016 г.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56404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ОБРАЗОВАНИЕ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38758" y="1384612"/>
            <a:ext cx="867648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Във формулата за разпределение на средствата по единни разходни стандарти  е включен допълнителен компонент за работа с ученици „билингви“, чрез който са стимулирани училища в град Смолян, с. Смилян и с. Широка лъка, обучаващи по-голям брой деца от ромската общност.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За учебната 2015/2016 и 2016/2017 година основните училища в селата Широка лъка, Момчиловци, Търън, Смилян и Арда са със статут на защитени.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За първи път са включени и детските градини в селата Момчиловци, Смилян, Търън и филиалът на Детска градина „Дъга“ от с. Смилян в с. Могилица.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За учебната 2015/2016 и 2016/2017 година основните училища в селата Широка  Момчиловци, Търън и Арда са със статут на средищни училища.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За учебната 2017/2018 година основните училища в селата Момчиловци, Търън и Арда са предложени за статут на средищни.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169080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ОБРАЗОВАНИЕ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38758" y="1478130"/>
            <a:ext cx="86764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Общински стипендии се предоставят за три деца с изявени дарби на стойност 450 лв. всяка.  Учредени са с Решение на ОбС-Смолян. Именувани са на заслужилите учители Димитър Велков, Иван Маринков и Ангел Кирянов. Присъждат се за постигнати високи резултати в училищното образование и за изяви на даровити деца през изминалата учебна година. 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Общината подкрепя участието на децата в олимпиади по математика, чужди езици и др.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Всички учебни заведения имат видеонаблюдение и СОТ.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287886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ctrTitle"/>
          </p:nvPr>
        </p:nvSpPr>
        <p:spPr>
          <a:xfrm>
            <a:off x="89572" y="3013363"/>
            <a:ext cx="5770899" cy="945573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r>
              <a:rPr lang="bg-BG" sz="4400" dirty="0" smtClean="0"/>
              <a:t>КУЛТУРА</a:t>
            </a:r>
            <a:endParaRPr lang="en-US" sz="4400" dirty="0"/>
          </a:p>
        </p:txBody>
      </p:sp>
      <p:sp>
        <p:nvSpPr>
          <p:cNvPr id="6" name="Shape 192"/>
          <p:cNvSpPr txBox="1">
            <a:spLocks/>
          </p:cNvSpPr>
          <p:nvPr/>
        </p:nvSpPr>
        <p:spPr>
          <a:xfrm>
            <a:off x="7298798" y="4619148"/>
            <a:ext cx="1845202" cy="31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bg-BG" dirty="0" smtClean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46" y="144379"/>
            <a:ext cx="838453" cy="1063182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89572" y="3958936"/>
            <a:ext cx="54033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bg-BG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Смолян </a:t>
            </a:r>
            <a:r>
              <a:rPr lang="bg-BG" sz="24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– чар, дух и магнетизъ</a:t>
            </a:r>
            <a:r>
              <a:rPr lang="bg-BG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м</a:t>
            </a:r>
            <a:endParaRPr lang="en-US" sz="1600" i="1" dirty="0">
              <a:effectLst/>
              <a:latin typeface="SymbolPS" panose="05050102010607020607" pitchFamily="18" charset="2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01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КУЛТУРА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38758" y="1478130"/>
            <a:ext cx="867648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РДТ „Николай Хайтов“. Общината предоставя материалната база и пълна логистична подкрепа.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Проведен събор Рожен 2016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Подкрепа за ФА „Родопа“ – издръжка, консумативи, ФРЗ с допълване към стандарта от 25 щата изцяло и 30 щата субсидирани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Подкрепа на гайдарското надсвирване в с. Гела, както и на традиционните празници на всички села.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Партньорство за организацията и провеждането на международни театрални фестивали, културни обмени и др.  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Подкрепа за Лятна театрална академия за деца в риск в с. Широка лъка. 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Партньорство с културните институции в Смолян при реализиране на техните проекти и реализиране на културния им потенциал. 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59756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КУЛТУРА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38758" y="1478130"/>
            <a:ext cx="867648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Осигурена държавна субсидия на всичките 29 читалища и Регионален експертно-консултативен  и информационен център (РЕКИЦ) - Смолян. Допълнително от общината ремонт на сграден фонд в с. Смилян, Могилица, Серафимово – транспорт за участия в мероприятия извън общината и ДМА 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Изпълнен културен календар в община и кметства. През 2017 г. включи нови събития – изложби, театрални представления, фолклорни спектакли, образователни програми, научни конференции, кинопрожекции на открито и др.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Община Смолян подкрепя всички по-значими дейности на културните институции и  отделни творци, като ги включва в Културния календар за годината и Годишната програма за развитие на читалищната дейност. Финансира целево проекти на всички културни институции в общината.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Голяма част от събитията в Културния календар са насочени към детската и младежката аудитория. Младежкият дял в дейността на читалищата е над 80 %.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266365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КУЛТУРА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38758" y="1478130"/>
            <a:ext cx="867648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Ползотворно е сътрудничеството на община Смолян с Клуба на дейците на културата, Съюз на офицерите и сержантите от запаса и резерва, Съюз на инвалидите – Смолян, Сдружение „Русофили“ и др. фондации („За Родопите“,“</a:t>
            </a:r>
            <a:r>
              <a:rPr lang="bg-BG" sz="1600" dirty="0" err="1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Ден</a:t>
            </a: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-</a:t>
            </a:r>
            <a:r>
              <a:rPr lang="bg-BG" sz="1600" dirty="0" err="1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Гри</a:t>
            </a: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 Х“, „ЦУРОН“),  сдружения, информационни центрове По-голяма мобилност на културните институции при търсене на възможност за изяви.  В това отношение добри постижения реализира ФА „Родопа“ с новата си постановка „Невястата“, определен за най-добър фолклорен спектакъл за 2017 г., както и РДТ „Н. Хайтов“ с постановката си „Румеу и Жулиета от Дунево“. Общината съдейства многократно с финансова подкрепа за пътуване на множество детски състави за участие в национални и международни фестивали.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Амфитеатралните пространства на пл. „България“ и пл. „Свобода“ активно се използват за сценични дейности през лятото, включително за прожекции на филми на открито, към които публиката прояви подчертан интерес.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71534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КУЛТУРА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38758" y="1478130"/>
            <a:ext cx="867648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На пл. „Свобода“ се изгради електронна информационна стена, която се използва за реклама на предстоящи културни събития.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Община Смолян има водеща в страната добра практика за разпределение на държавните субсидии за читалищата в общината. Разработената система и вътрешни правила способства за намаляване на противоречията  и чувството за несправедливост при решаване на важния въпрос за финансиране на читалищата.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Община Смолян се отнася приоритетно към културните дейности, свързани с изявени и талантливи деца и младежи. Те са включени във всички културни програми, реализирани през годината.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Участие на всички клубове и детски градини в Казанлък, Хасковски мин. бани и  в конкурса на „Пусть всегда будет солнце“ – стигнаха до национален етап във Велинград с много индивидуални и групови награди. Участие на ДГ „Синчец“ в Италия, върнали се с награда.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139244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ctrTitle"/>
          </p:nvPr>
        </p:nvSpPr>
        <p:spPr>
          <a:xfrm>
            <a:off x="89572" y="3273136"/>
            <a:ext cx="5770899" cy="945573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r>
              <a:rPr lang="bg-BG" sz="4000" dirty="0" smtClean="0"/>
              <a:t>СПОРТ И МЛАДЕЖКИ ДЕЙНОСТИ</a:t>
            </a:r>
            <a:endParaRPr lang="en-US" sz="4000" dirty="0"/>
          </a:p>
        </p:txBody>
      </p:sp>
      <p:sp>
        <p:nvSpPr>
          <p:cNvPr id="6" name="Shape 192"/>
          <p:cNvSpPr txBox="1">
            <a:spLocks/>
          </p:cNvSpPr>
          <p:nvPr/>
        </p:nvSpPr>
        <p:spPr>
          <a:xfrm>
            <a:off x="7298798" y="4619148"/>
            <a:ext cx="1845202" cy="31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bg-BG" dirty="0" smtClean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46" y="144379"/>
            <a:ext cx="838453" cy="1063182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0" y="4063504"/>
            <a:ext cx="54033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bg-BG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Смолян </a:t>
            </a:r>
            <a:r>
              <a:rPr lang="bg-BG" sz="24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– слабост и сила за </a:t>
            </a:r>
            <a:r>
              <a:rPr lang="bg-BG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родопчани</a:t>
            </a:r>
            <a:endParaRPr lang="en-US" sz="1600" i="1" dirty="0">
              <a:effectLst/>
              <a:latin typeface="SymbolPS" panose="05050102010607020607" pitchFamily="18" charset="2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83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bg-BG" dirty="0" smtClean="0"/>
              <a:t>СПОРТ И МЛАДЕЖКИ ДЕЙНОСТИ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38758" y="1384612"/>
            <a:ext cx="867648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Общината влага между 800 хил. лв. и 1 млн. лв. годишно за реновиране, поддържане на спортна база, консумативи, дооборудване – басейн, зала тенис, голяма спортна зала и възнаграждения на заетия в тези дейности персонал. 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Всеки спортен клуб прави инициативи за популяризиране на своя спорт. Общината организира множество спортни мероприятия, заплаща разходите по пътуване на учащите си в кръгове на ученическите игри в цялата страна. Имаме много деца, които посещават по 2 и 3 вида спорт. Осигуряване на транспорт, заплащане на разходи по участия на клубове, не само ученически игри – футбол, волейбол щанги, колоездене, ски, ветерани ски и футбол и др.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Отчита се завишен интерес към всички спортове. Смятаме, че това е пряко свързано и с обновената спортна база – спортна зала, многофункционална спортна площадка, закрит плувен басейн, тенис кортове в Райково, зала за тенис маса и мн. др.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Изградени множество спортни площадки и фитнеси на открито в това число в Търън, мини игрище, отделно фитнес и детска площадка в Момчиловци, Виево, Славейно, </a:t>
            </a: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      Широка лъка, Ряка, Серафимово.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190387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bg-BG" dirty="0"/>
              <a:t>СПОРТ И МЛАДЕЖКИ ДЕЙНОСТИ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38758" y="1384612"/>
            <a:ext cx="867648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Изградена нова лекоатлетическа писта на стадиона в кв. Райково, както и фитнес на открито.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Търси се вариант за изграждане на лекоатлетическа писта и трибуни на стадион Смолян и в момента се изготвя проект за целта.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Изградено е постоянно игрище за плажен волейбол, стена за катерене. Проведени са срещи със специалисти с цел надграждане на скейт парка в Смолян. Преместено е съоръжението, което беше зад ЮЦДП и е пригодено за експлоатация на скейт парка в Смолян. Съоръжението не се ползваше повече от 5-6 години, а сега е в основата на заниманията на хората, които карат скейт борд, ролери,  байкове.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Организираме множество турнири за децата от ЦДГ и ОДЗ.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Организираме турнири със спортните клубове. (като например 10.12.2017 Ветерани „Родопа“ и Ветерани „Левски“ – София, по случай 90 години ФК „Родопа“. На 17.12.2017 - коледен турнир по волейбол за деца – Общината и ВК „Родопа“.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37583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bg-BG" dirty="0"/>
              <a:t>СПОРТ И МЛАДЕЖКИ ДЕЙНОСТИ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38758" y="1384612"/>
            <a:ext cx="8676487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800" b="1" dirty="0">
                <a:solidFill>
                  <a:srgbClr val="FF9800"/>
                </a:solidFill>
                <a:latin typeface="Roboto Condensed Light"/>
                <a:ea typeface="Roboto Condensed Light"/>
                <a:cs typeface="Roboto Condensed Light"/>
              </a:rPr>
              <a:t>Спортни събития през годината: </a:t>
            </a:r>
          </a:p>
          <a:p>
            <a:pPr algn="just"/>
            <a:r>
              <a:rPr lang="ru-RU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endParaRPr lang="ru-RU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Общински  и Областен кръг на Ученически игри 2016/2017 по шах-мат, тенис на маса, бадминтон и лека атлетика – над 350 деца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Кампанията „Зимно предизвикателство“ за подвижни игри с участието на деца и младежи в района на Смолянски езера – над 600 деца.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Състезания по „Гражданска защита“ за ученици на общинско и областно ниво - над 18 отбора от по 10 състезатели.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Републиканско първенство по Вдигане на тежести – стотици състезатели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Турнири по мини футбол за момичета и работещи - пет отбора от училища в гр. Смолян и с. Момчиловци, над 60 участника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Турнир по мини-футбол за работещи -  осем отбора. 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269727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bg-BG" dirty="0"/>
              <a:t>СПОРТ И МЛАДЕЖКИ ДЕЙНОСТИ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38758" y="1384612"/>
            <a:ext cx="867648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800" b="1" dirty="0">
                <a:solidFill>
                  <a:srgbClr val="FF9800"/>
                </a:solidFill>
                <a:latin typeface="Roboto Condensed Light"/>
                <a:ea typeface="Roboto Condensed Light"/>
                <a:cs typeface="Roboto Condensed Light"/>
              </a:rPr>
              <a:t>Спортни събития през годината: </a:t>
            </a:r>
          </a:p>
          <a:p>
            <a:pPr algn="just"/>
            <a:r>
              <a:rPr lang="ru-RU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endParaRPr lang="ru-RU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Серия от спортни събития, свързани с честването на 105 години от освобождаването на Родопите (Световен ден на ходенето –над  450 деца, младежи и граждани на възраст от 5 до 65 годишна възраст; Междуученическа щафета – над 10 училища с над 40 отбора от по 10 ученика, отделно 250 деца от детски градини; Шосеен пробег –десетки участници; Велосипедно шествие по същия маршрут – 14 км без състезателен характер.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За 2017 година община Смолян е подкрепила над 20 спортни събития, свързани с състезания по ски, карате, спортни танци, моторни спортове, велосипеди и много други, като е подсигурявала награди и е предоставяла своята материална база. 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48027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bg-BG" dirty="0"/>
              <a:t>СПОРТ И МЛАДЕЖКИ ДЕЙНОСТИ</a:t>
            </a:r>
            <a:endParaRPr lang="en" dirty="0"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7260198" y="4636500"/>
            <a:ext cx="1845202" cy="31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bg-BG" dirty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8" y="166738"/>
            <a:ext cx="675517" cy="8565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38758" y="1384612"/>
            <a:ext cx="8676487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800" b="1" dirty="0">
                <a:solidFill>
                  <a:srgbClr val="FF9800"/>
                </a:solidFill>
                <a:latin typeface="Roboto Condensed Light"/>
                <a:ea typeface="Roboto Condensed Light"/>
                <a:cs typeface="Roboto Condensed Light"/>
              </a:rPr>
              <a:t>Спортни събития през годината: </a:t>
            </a:r>
          </a:p>
          <a:p>
            <a:pPr algn="just"/>
            <a:r>
              <a:rPr lang="ru-RU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endParaRPr lang="ru-RU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В Смолян се проведе национално състезание по вдигане на тежести, състезание по карате. Общината подкрепи участието на деца в игрите Спешъл олимпикс.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Всички спортни клубове са получили подкрепа от общината за реализирането на тяхната тренировъчна и спортно-състезателна дейност и за спортни лагери. </a:t>
            </a:r>
          </a:p>
          <a:p>
            <a:pPr algn="just"/>
            <a:endParaRPr lang="bg-BG" sz="1600" dirty="0" smtClean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  <a:p>
            <a:pPr algn="just"/>
            <a:r>
              <a:rPr lang="bg-BG" sz="1600" dirty="0" smtClean="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</a:rPr>
              <a:t>Екипът на община Смолян работи активно за привличането на интерес от страна на различни спортни клубове да провеждат своите лагери в Смолян. Това освен че популяризира Смолян като дестинация, дава възможност за обмяна на опит на спортните специалисти в Смолян с техни колеги от страната.</a:t>
            </a:r>
            <a:endParaRPr lang="bg-BG" sz="1600" dirty="0">
              <a:solidFill>
                <a:srgbClr val="263248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264163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Shape 503"/>
          <p:cNvSpPr txBox="1">
            <a:spLocks noGrp="1"/>
          </p:cNvSpPr>
          <p:nvPr>
            <p:ph type="ctrTitle" idx="4294967295"/>
          </p:nvPr>
        </p:nvSpPr>
        <p:spPr>
          <a:xfrm>
            <a:off x="1275150" y="2364400"/>
            <a:ext cx="6593700" cy="11598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bg-BG" sz="6000" smtClean="0">
                <a:solidFill>
                  <a:srgbClr val="FF9800"/>
                </a:solidFill>
              </a:rPr>
              <a:t>Благодаря </a:t>
            </a:r>
            <a:r>
              <a:rPr lang="bg-BG" sz="6000" smtClean="0">
                <a:solidFill>
                  <a:srgbClr val="FF9800"/>
                </a:solidFill>
              </a:rPr>
              <a:t>Ви </a:t>
            </a:r>
            <a:r>
              <a:rPr lang="bg-BG" sz="6000" dirty="0" smtClean="0">
                <a:solidFill>
                  <a:srgbClr val="FF9800"/>
                </a:solidFill>
              </a:rPr>
              <a:t/>
            </a:r>
            <a:br>
              <a:rPr lang="bg-BG" sz="6000" dirty="0" smtClean="0">
                <a:solidFill>
                  <a:srgbClr val="FF9800"/>
                </a:solidFill>
              </a:rPr>
            </a:br>
            <a:r>
              <a:rPr lang="bg-BG" sz="6000" dirty="0" smtClean="0">
                <a:solidFill>
                  <a:srgbClr val="FF9800"/>
                </a:solidFill>
              </a:rPr>
              <a:t>за вниманието !</a:t>
            </a:r>
            <a:endParaRPr lang="en" sz="6000" dirty="0">
              <a:solidFill>
                <a:srgbClr val="FF9800"/>
              </a:solidFill>
            </a:endParaRPr>
          </a:p>
        </p:txBody>
      </p:sp>
      <p:sp>
        <p:nvSpPr>
          <p:cNvPr id="8" name="Shape 192"/>
          <p:cNvSpPr txBox="1">
            <a:spLocks/>
          </p:cNvSpPr>
          <p:nvPr/>
        </p:nvSpPr>
        <p:spPr>
          <a:xfrm>
            <a:off x="7298798" y="4619148"/>
            <a:ext cx="1845202" cy="31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bg-BG" dirty="0" smtClean="0">
                <a:solidFill>
                  <a:schemeClr val="tx1"/>
                </a:solidFill>
              </a:rPr>
              <a:t>ДЕКЕМВРИ 2017 Г.</a:t>
            </a:r>
            <a:endParaRPr lang="e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leri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5491</Words>
  <Application>Microsoft Office PowerPoint</Application>
  <PresentationFormat>Презентация на цял екран (16:9)</PresentationFormat>
  <Paragraphs>348</Paragraphs>
  <Slides>46</Slides>
  <Notes>46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46</vt:i4>
      </vt:variant>
    </vt:vector>
  </HeadingPairs>
  <TitlesOfParts>
    <vt:vector size="56" baseType="lpstr">
      <vt:lpstr>Arial</vt:lpstr>
      <vt:lpstr>Poor Richard</vt:lpstr>
      <vt:lpstr>Calibri</vt:lpstr>
      <vt:lpstr>Arvo</vt:lpstr>
      <vt:lpstr>Roboto Condensed Light</vt:lpstr>
      <vt:lpstr>Roboto Condensed</vt:lpstr>
      <vt:lpstr>Times New Roman</vt:lpstr>
      <vt:lpstr>Wingdings</vt:lpstr>
      <vt:lpstr>SymbolPS</vt:lpstr>
      <vt:lpstr>Salerio template</vt:lpstr>
      <vt:lpstr>ДИСЦИПЛИНАТА НЕ Е ЦЕЛ, А МОСТ МЕЖДУ ЦЕЛТА И УСПЕХА.</vt:lpstr>
      <vt:lpstr>ОБЩИНСКИ БЮДЖЕТ </vt:lpstr>
      <vt:lpstr>ОБЩИНСКИ БЮДЖЕТ</vt:lpstr>
      <vt:lpstr>ОБЩИНСКИ БЮДЖЕТ</vt:lpstr>
      <vt:lpstr>ОБЩИНСКИ БЮДЖЕТ</vt:lpstr>
      <vt:lpstr>ОБЩИНСКИ БЮДЖЕТ</vt:lpstr>
      <vt:lpstr>ОБЩИНСКИ БЮДЖЕТ</vt:lpstr>
      <vt:lpstr>ПРОЕКТИ ОТ 2017 ГОДИНА</vt:lpstr>
      <vt:lpstr>ПРОЕКТИ ОТ 2017 ГОДИНА</vt:lpstr>
      <vt:lpstr>ПРОЕКТИ ОТ 2017 ГОДИНА</vt:lpstr>
      <vt:lpstr>ПРОЕКТИ ОТ 2017 ГОДИНА</vt:lpstr>
      <vt:lpstr>ПРОЕКТИ ОТ 2017 ГОДИНА</vt:lpstr>
      <vt:lpstr>ГРАДОУСТРОЙСТВО</vt:lpstr>
      <vt:lpstr>ГРАДОУСТРОЙСТВО</vt:lpstr>
      <vt:lpstr>ГРАДОУСТРОЙСТВО</vt:lpstr>
      <vt:lpstr>ГРАДОУСТРОЙСТВО</vt:lpstr>
      <vt:lpstr>ГРАДОУСТРОЙСТВО</vt:lpstr>
      <vt:lpstr>ГРАДОУСТРОЙСТВО</vt:lpstr>
      <vt:lpstr>ГРАДОУСТРОЙСТВО</vt:lpstr>
      <vt:lpstr>ГРАДОУСТРОЙСТВО</vt:lpstr>
      <vt:lpstr>ТУРИЗЪМ</vt:lpstr>
      <vt:lpstr>ТУРИЗЪМ</vt:lpstr>
      <vt:lpstr>ТУРИЗЪМ</vt:lpstr>
      <vt:lpstr>ТУРИЗЪМ</vt:lpstr>
      <vt:lpstr>СОЦИАЛНИ ДЕЙНОСТИ И ЗДРАВЕОПАЗВАНЕ</vt:lpstr>
      <vt:lpstr>СОЦИАЛНИ ДЕЙНОСТИ И ЗДРАВЕОПАЗВАНЕ</vt:lpstr>
      <vt:lpstr>СОЦИАЛНИ ДЕЙНОСТИ И ЗДРАВЕОПАЗВАНЕ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КУЛТУРА</vt:lpstr>
      <vt:lpstr>КУЛТУРА</vt:lpstr>
      <vt:lpstr>КУЛТУРА</vt:lpstr>
      <vt:lpstr>КУЛТУРА</vt:lpstr>
      <vt:lpstr>КУЛТУРА</vt:lpstr>
      <vt:lpstr>СПОРТ И МЛАДЕЖКИ ДЕЙНОСТИ</vt:lpstr>
      <vt:lpstr>СПОРТ И МЛАДЕЖКИ ДЕЙНОСТИ</vt:lpstr>
      <vt:lpstr>СПОРТ И МЛАДЕЖКИ ДЕЙНОСТИ</vt:lpstr>
      <vt:lpstr>СПОРТ И МЛАДЕЖКИ ДЕЙНОСТИ</vt:lpstr>
      <vt:lpstr>СПОРТ И МЛАДЕЖКИ ДЕЙНОСТИ</vt:lpstr>
      <vt:lpstr>СПОРТ И МЛАДЕЖКИ ДЕЙНОСТИ</vt:lpstr>
      <vt:lpstr>Благодаря Ви  за вниманието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Дисциплината не е цел, а мост между целта и успеха.</dc:title>
  <dc:creator>Стилиян Ф. Узунски</dc:creator>
  <cp:lastModifiedBy>DELL</cp:lastModifiedBy>
  <cp:revision>62</cp:revision>
  <dcterms:modified xsi:type="dcterms:W3CDTF">2017-12-18T21:09:53Z</dcterms:modified>
</cp:coreProperties>
</file>